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rittany" panose="020B0604020202020204" charset="0"/>
      <p:regular r:id="rId19"/>
    </p:embeddedFont>
    <p:embeddedFont>
      <p:font typeface="Canva Sans" panose="020B0604020202020204" charset="0"/>
      <p:regular r:id="rId20"/>
    </p:embeddedFont>
    <p:embeddedFont>
      <p:font typeface="Canva Sans Bold" panose="020B0604020202020204" charset="0"/>
      <p:regular r:id="rId21"/>
    </p:embeddedFont>
    <p:embeddedFont>
      <p:font typeface="Nunito Bold Italics" panose="020B0604020202020204" charset="0"/>
      <p:regular r:id="rId22"/>
    </p:embeddedFont>
    <p:embeddedFont>
      <p:font typeface="TT Rounds Condensed" panose="020B0604020202020204" charset="0"/>
      <p:regular r:id="rId23"/>
    </p:embeddedFont>
    <p:embeddedFont>
      <p:font typeface="TT Rounds Condensed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80"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png"/><Relationship Id="rId5" Type="http://schemas.openxmlformats.org/officeDocument/2006/relationships/image" Target="../media/image24.svg"/><Relationship Id="rId10" Type="http://schemas.openxmlformats.org/officeDocument/2006/relationships/image" Target="../media/image1.png"/><Relationship Id="rId4" Type="http://schemas.openxmlformats.org/officeDocument/2006/relationships/image" Target="../media/image23.png"/><Relationship Id="rId9"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13379571" y="4623270"/>
            <a:ext cx="3879729" cy="3701580"/>
          </a:xfrm>
          <a:custGeom>
            <a:avLst/>
            <a:gdLst/>
            <a:ahLst/>
            <a:cxnLst/>
            <a:rect l="l" t="t" r="r" b="b"/>
            <a:pathLst>
              <a:path w="3879729" h="3701580">
                <a:moveTo>
                  <a:pt x="0" y="0"/>
                </a:moveTo>
                <a:lnTo>
                  <a:pt x="3879729" y="0"/>
                </a:lnTo>
                <a:lnTo>
                  <a:pt x="3879729" y="3701580"/>
                </a:lnTo>
                <a:lnTo>
                  <a:pt x="0" y="3701580"/>
                </a:lnTo>
                <a:lnTo>
                  <a:pt x="0" y="0"/>
                </a:lnTo>
                <a:close/>
              </a:path>
            </a:pathLst>
          </a:custGeom>
          <a:blipFill>
            <a:blip r:embed="rId4"/>
            <a:stretch>
              <a:fillRect l="-14992" r="-14992"/>
            </a:stretch>
          </a:blipFill>
        </p:spPr>
      </p:sp>
      <p:sp>
        <p:nvSpPr>
          <p:cNvPr id="5" name="TextBox 5"/>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6" name="TextBox 6"/>
          <p:cNvSpPr txBox="1"/>
          <p:nvPr/>
        </p:nvSpPr>
        <p:spPr>
          <a:xfrm>
            <a:off x="3792223" y="2238010"/>
            <a:ext cx="10987336" cy="495300"/>
          </a:xfrm>
          <a:prstGeom prst="rect">
            <a:avLst/>
          </a:prstGeom>
        </p:spPr>
        <p:txBody>
          <a:bodyPr lIns="0" tIns="0" rIns="0" bIns="0" rtlCol="0" anchor="t">
            <a:spAutoFit/>
          </a:bodyPr>
          <a:lstStyle/>
          <a:p>
            <a:pPr algn="ctr">
              <a:lnSpc>
                <a:spcPts val="3959"/>
              </a:lnSpc>
              <a:spcBef>
                <a:spcPct val="0"/>
              </a:spcBef>
            </a:pPr>
            <a:r>
              <a:rPr lang="en-US" sz="3299" spc="30">
                <a:solidFill>
                  <a:srgbClr val="FF5757"/>
                </a:solidFill>
                <a:latin typeface="TT Rounds Condensed Bold"/>
                <a:ea typeface="TT Rounds Condensed Bold"/>
                <a:cs typeface="TT Rounds Condensed Bold"/>
                <a:sym typeface="TT Rounds Condensed Bold"/>
              </a:rPr>
              <a:t>Undergraduate Summer Research Fellowship - 2024</a:t>
            </a:r>
          </a:p>
        </p:txBody>
      </p:sp>
      <p:sp>
        <p:nvSpPr>
          <p:cNvPr id="7" name="TextBox 7"/>
          <p:cNvSpPr txBox="1"/>
          <p:nvPr/>
        </p:nvSpPr>
        <p:spPr>
          <a:xfrm>
            <a:off x="1212949" y="3270720"/>
            <a:ext cx="15862102" cy="971550"/>
          </a:xfrm>
          <a:prstGeom prst="rect">
            <a:avLst/>
          </a:prstGeom>
        </p:spPr>
        <p:txBody>
          <a:bodyPr lIns="0" tIns="0" rIns="0" bIns="0" rtlCol="0" anchor="t">
            <a:spAutoFit/>
          </a:bodyPr>
          <a:lstStyle/>
          <a:p>
            <a:pPr algn="ctr">
              <a:lnSpc>
                <a:spcPts val="3839"/>
              </a:lnSpc>
            </a:pPr>
            <a:r>
              <a:rPr lang="en-US" sz="3199" spc="28">
                <a:solidFill>
                  <a:srgbClr val="000000"/>
                </a:solidFill>
                <a:latin typeface="Nunito Bold Italics"/>
                <a:ea typeface="Nunito Bold Italics"/>
                <a:cs typeface="Nunito Bold Italics"/>
                <a:sym typeface="Nunito Bold Italics"/>
              </a:rPr>
              <a:t>Classification of Biodegradable and non-Biodegradable waste using MobileNetV2 </a:t>
            </a:r>
          </a:p>
          <a:p>
            <a:pPr algn="ctr">
              <a:lnSpc>
                <a:spcPts val="3839"/>
              </a:lnSpc>
              <a:spcBef>
                <a:spcPct val="0"/>
              </a:spcBef>
            </a:pPr>
            <a:r>
              <a:rPr lang="en-US" sz="3199" spc="29">
                <a:solidFill>
                  <a:srgbClr val="000000"/>
                </a:solidFill>
                <a:latin typeface="Nunito Bold Italics"/>
                <a:ea typeface="Nunito Bold Italics"/>
                <a:cs typeface="Nunito Bold Italics"/>
                <a:sym typeface="Nunito Bold Italics"/>
              </a:rPr>
              <a:t>With  Multi-Head Attention Mechanism </a:t>
            </a:r>
          </a:p>
        </p:txBody>
      </p:sp>
      <p:sp>
        <p:nvSpPr>
          <p:cNvPr id="8" name="TextBox 8"/>
          <p:cNvSpPr txBox="1"/>
          <p:nvPr/>
        </p:nvSpPr>
        <p:spPr>
          <a:xfrm>
            <a:off x="4853437" y="4530687"/>
            <a:ext cx="6612513" cy="2251113"/>
          </a:xfrm>
          <a:prstGeom prst="rect">
            <a:avLst/>
          </a:prstGeom>
        </p:spPr>
        <p:txBody>
          <a:bodyPr lIns="0" tIns="0" rIns="0" bIns="0" rtlCol="0" anchor="t">
            <a:spAutoFit/>
          </a:bodyPr>
          <a:lstStyle/>
          <a:p>
            <a:pPr algn="ctr">
              <a:lnSpc>
                <a:spcPts val="3561"/>
              </a:lnSpc>
            </a:pPr>
            <a:r>
              <a:rPr lang="en-US" sz="2967" spc="26">
                <a:solidFill>
                  <a:srgbClr val="000000"/>
                </a:solidFill>
                <a:latin typeface="TT Rounds Condensed"/>
                <a:ea typeface="TT Rounds Condensed"/>
                <a:cs typeface="TT Rounds Condensed"/>
                <a:sym typeface="TT Rounds Condensed"/>
              </a:rPr>
              <a:t>Abhishek Kumar </a:t>
            </a:r>
          </a:p>
          <a:p>
            <a:pPr algn="ctr">
              <a:lnSpc>
                <a:spcPts val="3561"/>
              </a:lnSpc>
            </a:pPr>
            <a:r>
              <a:rPr lang="en-US" sz="2967" spc="26">
                <a:solidFill>
                  <a:srgbClr val="000000"/>
                </a:solidFill>
                <a:latin typeface="TT Rounds Condensed"/>
                <a:ea typeface="TT Rounds Condensed"/>
                <a:cs typeface="TT Rounds Condensed"/>
                <a:sym typeface="TT Rounds Condensed"/>
              </a:rPr>
              <a:t>(National institute of technology,Manipur)</a:t>
            </a:r>
          </a:p>
          <a:p>
            <a:pPr algn="ctr">
              <a:lnSpc>
                <a:spcPts val="3561"/>
              </a:lnSpc>
            </a:pPr>
            <a:endParaRPr lang="en-US" sz="2967" spc="26">
              <a:solidFill>
                <a:srgbClr val="000000"/>
              </a:solidFill>
              <a:latin typeface="TT Rounds Condensed"/>
              <a:ea typeface="TT Rounds Condensed"/>
              <a:cs typeface="TT Rounds Condensed"/>
              <a:sym typeface="TT Rounds Condensed"/>
            </a:endParaRPr>
          </a:p>
          <a:p>
            <a:pPr algn="ctr">
              <a:lnSpc>
                <a:spcPts val="3561"/>
              </a:lnSpc>
            </a:pPr>
            <a:r>
              <a:rPr lang="en-US" sz="2967" spc="26">
                <a:solidFill>
                  <a:srgbClr val="000000"/>
                </a:solidFill>
                <a:latin typeface="TT Rounds Condensed"/>
                <a:ea typeface="TT Rounds Condensed"/>
                <a:cs typeface="TT Rounds Condensed"/>
                <a:sym typeface="TT Rounds Condensed"/>
              </a:rPr>
              <a:t>Piyush Kumar Pandey</a:t>
            </a:r>
          </a:p>
          <a:p>
            <a:pPr algn="ctr">
              <a:lnSpc>
                <a:spcPts val="3561"/>
              </a:lnSpc>
              <a:spcBef>
                <a:spcPct val="0"/>
              </a:spcBef>
            </a:pPr>
            <a:r>
              <a:rPr lang="en-US" sz="2967" spc="27">
                <a:solidFill>
                  <a:srgbClr val="000000"/>
                </a:solidFill>
                <a:latin typeface="TT Rounds Condensed"/>
                <a:ea typeface="TT Rounds Condensed"/>
                <a:cs typeface="TT Rounds Condensed"/>
                <a:sym typeface="TT Rounds Condensed"/>
              </a:rPr>
              <a:t>(IIM college of engineering)</a:t>
            </a:r>
          </a:p>
        </p:txBody>
      </p:sp>
      <p:sp>
        <p:nvSpPr>
          <p:cNvPr id="9" name="TextBox 9"/>
          <p:cNvSpPr txBox="1"/>
          <p:nvPr/>
        </p:nvSpPr>
        <p:spPr>
          <a:xfrm>
            <a:off x="4347045" y="7477125"/>
            <a:ext cx="7486412" cy="1695450"/>
          </a:xfrm>
          <a:prstGeom prst="rect">
            <a:avLst/>
          </a:prstGeom>
        </p:spPr>
        <p:txBody>
          <a:bodyPr lIns="0" tIns="0" rIns="0" bIns="0" rtlCol="0" anchor="t">
            <a:spAutoFit/>
          </a:bodyPr>
          <a:lstStyle/>
          <a:p>
            <a:pPr algn="ctr">
              <a:lnSpc>
                <a:spcPts val="3479"/>
              </a:lnSpc>
            </a:pPr>
            <a:r>
              <a:rPr lang="en-US" sz="2899" spc="26">
                <a:solidFill>
                  <a:srgbClr val="000000"/>
                </a:solidFill>
                <a:latin typeface="TT Rounds Condensed Bold"/>
                <a:ea typeface="TT Rounds Condensed Bold"/>
                <a:cs typeface="TT Rounds Condensed Bold"/>
                <a:sym typeface="TT Rounds Condensed Bold"/>
              </a:rPr>
              <a:t>Mentor </a:t>
            </a:r>
            <a:r>
              <a:rPr lang="en-US" sz="2899" spc="26">
                <a:solidFill>
                  <a:srgbClr val="000000"/>
                </a:solidFill>
                <a:latin typeface="TT Rounds Condensed"/>
                <a:ea typeface="TT Rounds Condensed"/>
                <a:cs typeface="TT Rounds Condensed"/>
                <a:sym typeface="TT Rounds Condensed"/>
              </a:rPr>
              <a:t>: Dr. Ritesh Maurya &amp; Dr.Garima Aggarwal</a:t>
            </a:r>
          </a:p>
          <a:p>
            <a:pPr algn="ctr">
              <a:lnSpc>
                <a:spcPts val="3479"/>
              </a:lnSpc>
            </a:pPr>
            <a:r>
              <a:rPr lang="en-US" sz="2899" spc="26">
                <a:solidFill>
                  <a:srgbClr val="000000"/>
                </a:solidFill>
                <a:latin typeface="TT Rounds Condensed"/>
                <a:ea typeface="TT Rounds Condensed"/>
                <a:cs typeface="TT Rounds Condensed"/>
                <a:sym typeface="TT Rounds Condensed"/>
              </a:rPr>
              <a:t>Assistant Professor</a:t>
            </a:r>
          </a:p>
          <a:p>
            <a:pPr algn="ctr">
              <a:lnSpc>
                <a:spcPts val="3240"/>
              </a:lnSpc>
            </a:pPr>
            <a:r>
              <a:rPr lang="en-US" sz="2700" spc="24">
                <a:solidFill>
                  <a:srgbClr val="000000"/>
                </a:solidFill>
                <a:latin typeface="TT Rounds Condensed"/>
                <a:ea typeface="TT Rounds Condensed"/>
                <a:cs typeface="TT Rounds Condensed"/>
                <a:sym typeface="TT Rounds Condensed"/>
              </a:rPr>
              <a:t>at Amity Centre for Artificial Intelligence</a:t>
            </a:r>
          </a:p>
          <a:p>
            <a:pPr algn="ctr">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p:txBody>
      </p:sp>
      <p:sp>
        <p:nvSpPr>
          <p:cNvPr id="10" name="TextBox 10"/>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1464461" y="3257939"/>
            <a:ext cx="69155" cy="6206649"/>
          </a:xfrm>
          <a:custGeom>
            <a:avLst/>
            <a:gdLst/>
            <a:ahLst/>
            <a:cxnLst/>
            <a:rect l="l" t="t" r="r" b="b"/>
            <a:pathLst>
              <a:path w="69155" h="6206649">
                <a:moveTo>
                  <a:pt x="0" y="0"/>
                </a:moveTo>
                <a:lnTo>
                  <a:pt x="69155" y="0"/>
                </a:lnTo>
                <a:lnTo>
                  <a:pt x="69155" y="6206648"/>
                </a:lnTo>
                <a:lnTo>
                  <a:pt x="0" y="6206648"/>
                </a:lnTo>
                <a:lnTo>
                  <a:pt x="0" y="0"/>
                </a:lnTo>
                <a:close/>
              </a:path>
            </a:pathLst>
          </a:custGeom>
          <a:blipFill>
            <a:blip r:embed="rId4"/>
            <a:stretch>
              <a:fillRect/>
            </a:stretch>
          </a:blipFill>
        </p:spPr>
      </p:sp>
      <p:sp>
        <p:nvSpPr>
          <p:cNvPr id="5" name="Freeform 5"/>
          <p:cNvSpPr/>
          <p:nvPr/>
        </p:nvSpPr>
        <p:spPr>
          <a:xfrm>
            <a:off x="942680" y="5860053"/>
            <a:ext cx="1002419" cy="1002419"/>
          </a:xfrm>
          <a:custGeom>
            <a:avLst/>
            <a:gdLst/>
            <a:ahLst/>
            <a:cxnLst/>
            <a:rect l="l" t="t" r="r" b="b"/>
            <a:pathLst>
              <a:path w="1002419" h="1002419">
                <a:moveTo>
                  <a:pt x="0" y="0"/>
                </a:moveTo>
                <a:lnTo>
                  <a:pt x="1002419" y="0"/>
                </a:lnTo>
                <a:lnTo>
                  <a:pt x="1002419" y="1002420"/>
                </a:lnTo>
                <a:lnTo>
                  <a:pt x="0" y="1002420"/>
                </a:lnTo>
                <a:lnTo>
                  <a:pt x="0" y="0"/>
                </a:lnTo>
                <a:close/>
              </a:path>
            </a:pathLst>
          </a:custGeom>
          <a:blipFill>
            <a:blip r:embed="rId5"/>
            <a:stretch>
              <a:fillRect/>
            </a:stretch>
          </a:blipFill>
        </p:spPr>
      </p:sp>
      <p:sp>
        <p:nvSpPr>
          <p:cNvPr id="6" name="Freeform 6"/>
          <p:cNvSpPr/>
          <p:nvPr/>
        </p:nvSpPr>
        <p:spPr>
          <a:xfrm>
            <a:off x="963251" y="7459601"/>
            <a:ext cx="1002419" cy="1002419"/>
          </a:xfrm>
          <a:custGeom>
            <a:avLst/>
            <a:gdLst/>
            <a:ahLst/>
            <a:cxnLst/>
            <a:rect l="l" t="t" r="r" b="b"/>
            <a:pathLst>
              <a:path w="1002419" h="1002419">
                <a:moveTo>
                  <a:pt x="0" y="0"/>
                </a:moveTo>
                <a:lnTo>
                  <a:pt x="1002419" y="0"/>
                </a:lnTo>
                <a:lnTo>
                  <a:pt x="1002419" y="1002419"/>
                </a:lnTo>
                <a:lnTo>
                  <a:pt x="0" y="1002419"/>
                </a:lnTo>
                <a:lnTo>
                  <a:pt x="0" y="0"/>
                </a:lnTo>
                <a:close/>
              </a:path>
            </a:pathLst>
          </a:custGeom>
          <a:blipFill>
            <a:blip r:embed="rId5"/>
            <a:stretch>
              <a:fillRect/>
            </a:stretch>
          </a:blipFill>
        </p:spPr>
      </p:sp>
      <p:sp>
        <p:nvSpPr>
          <p:cNvPr id="7" name="Freeform 7"/>
          <p:cNvSpPr/>
          <p:nvPr/>
        </p:nvSpPr>
        <p:spPr>
          <a:xfrm>
            <a:off x="963251" y="4062127"/>
            <a:ext cx="940677" cy="940677"/>
          </a:xfrm>
          <a:custGeom>
            <a:avLst/>
            <a:gdLst/>
            <a:ahLst/>
            <a:cxnLst/>
            <a:rect l="l" t="t" r="r" b="b"/>
            <a:pathLst>
              <a:path w="940677" h="940677">
                <a:moveTo>
                  <a:pt x="0" y="0"/>
                </a:moveTo>
                <a:lnTo>
                  <a:pt x="940677" y="0"/>
                </a:lnTo>
                <a:lnTo>
                  <a:pt x="940677" y="940676"/>
                </a:lnTo>
                <a:lnTo>
                  <a:pt x="0" y="940676"/>
                </a:lnTo>
                <a:lnTo>
                  <a:pt x="0" y="0"/>
                </a:lnTo>
                <a:close/>
              </a:path>
            </a:pathLst>
          </a:custGeom>
          <a:blipFill>
            <a:blip r:embed="rId5"/>
            <a:stretch>
              <a:fillRect/>
            </a:stretch>
          </a:blipFill>
        </p:spPr>
      </p:sp>
      <p:sp>
        <p:nvSpPr>
          <p:cNvPr id="8" name="TextBox 8"/>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9" name="TextBox 9"/>
          <p:cNvSpPr txBox="1"/>
          <p:nvPr/>
        </p:nvSpPr>
        <p:spPr>
          <a:xfrm>
            <a:off x="6609219" y="1691076"/>
            <a:ext cx="5069562" cy="609600"/>
          </a:xfrm>
          <a:prstGeom prst="rect">
            <a:avLst/>
          </a:prstGeom>
        </p:spPr>
        <p:txBody>
          <a:bodyPr lIns="0" tIns="0" rIns="0" bIns="0" rtlCol="0" anchor="t">
            <a:spAutoFit/>
          </a:bodyPr>
          <a:lstStyle/>
          <a:p>
            <a:pPr algn="l">
              <a:lnSpc>
                <a:spcPts val="4799"/>
              </a:lnSpc>
              <a:spcBef>
                <a:spcPct val="0"/>
              </a:spcBef>
            </a:pPr>
            <a:r>
              <a:rPr lang="en-US" sz="3999" u="sng" spc="37">
                <a:solidFill>
                  <a:srgbClr val="000000"/>
                </a:solidFill>
                <a:latin typeface="TT Rounds Condensed Bold"/>
                <a:ea typeface="TT Rounds Condensed Bold"/>
                <a:cs typeface="TT Rounds Condensed Bold"/>
                <a:sym typeface="TT Rounds Condensed Bold"/>
              </a:rPr>
              <a:t>Training and Evaluation</a:t>
            </a:r>
          </a:p>
        </p:txBody>
      </p:sp>
      <p:sp>
        <p:nvSpPr>
          <p:cNvPr id="10" name="TextBox 10"/>
          <p:cNvSpPr txBox="1"/>
          <p:nvPr/>
        </p:nvSpPr>
        <p:spPr>
          <a:xfrm>
            <a:off x="260134" y="2634051"/>
            <a:ext cx="16230600" cy="1238250"/>
          </a:xfrm>
          <a:prstGeom prst="rect">
            <a:avLst/>
          </a:prstGeom>
        </p:spPr>
        <p:txBody>
          <a:bodyPr lIns="0" tIns="0" rIns="0" bIns="0" rtlCol="0" anchor="t">
            <a:spAutoFit/>
          </a:bodyPr>
          <a:lstStyle/>
          <a:p>
            <a:pPr algn="l">
              <a:lnSpc>
                <a:spcPts val="3240"/>
              </a:lnSpc>
            </a:pPr>
            <a:r>
              <a:rPr lang="en-US" sz="2700" spc="24">
                <a:solidFill>
                  <a:srgbClr val="000000"/>
                </a:solidFill>
                <a:latin typeface="TT Rounds Condensed"/>
                <a:ea typeface="TT Rounds Condensed"/>
                <a:cs typeface="TT Rounds Condensed"/>
                <a:sym typeface="TT Rounds Condensed"/>
              </a:rPr>
              <a:t>We trained the model using standard techniques like data augmentation and cross-validation. Evaluation metrics include accuracy, precision, recall, and F1-score, measured on held-out test data.</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p:txBody>
      </p:sp>
      <p:sp>
        <p:nvSpPr>
          <p:cNvPr id="11" name="TextBox 11"/>
          <p:cNvSpPr txBox="1"/>
          <p:nvPr/>
        </p:nvSpPr>
        <p:spPr>
          <a:xfrm>
            <a:off x="870075" y="6108850"/>
            <a:ext cx="1002419" cy="495300"/>
          </a:xfrm>
          <a:prstGeom prst="rect">
            <a:avLst/>
          </a:prstGeom>
        </p:spPr>
        <p:txBody>
          <a:bodyPr lIns="0" tIns="0" rIns="0" bIns="0" rtlCol="0" anchor="t">
            <a:spAutoFit/>
          </a:bodyPr>
          <a:lstStyle/>
          <a:p>
            <a:pPr algn="ctr">
              <a:lnSpc>
                <a:spcPts val="3839"/>
              </a:lnSpc>
              <a:spcBef>
                <a:spcPct val="0"/>
              </a:spcBef>
            </a:pPr>
            <a:r>
              <a:rPr lang="en-US" sz="3199" spc="29">
                <a:solidFill>
                  <a:srgbClr val="000000"/>
                </a:solidFill>
                <a:latin typeface="TT Rounds Condensed Bold"/>
                <a:ea typeface="TT Rounds Condensed Bold"/>
                <a:cs typeface="TT Rounds Condensed Bold"/>
                <a:sym typeface="TT Rounds Condensed Bold"/>
              </a:rPr>
              <a:t>2.</a:t>
            </a:r>
          </a:p>
        </p:txBody>
      </p:sp>
      <p:sp>
        <p:nvSpPr>
          <p:cNvPr id="12" name="TextBox 12"/>
          <p:cNvSpPr txBox="1"/>
          <p:nvPr/>
        </p:nvSpPr>
        <p:spPr>
          <a:xfrm>
            <a:off x="1260987" y="7717923"/>
            <a:ext cx="365805" cy="476250"/>
          </a:xfrm>
          <a:prstGeom prst="rect">
            <a:avLst/>
          </a:prstGeom>
        </p:spPr>
        <p:txBody>
          <a:bodyPr lIns="0" tIns="0" rIns="0" bIns="0" rtlCol="0" anchor="t">
            <a:spAutoFit/>
          </a:bodyPr>
          <a:lstStyle/>
          <a:p>
            <a:pPr algn="l">
              <a:lnSpc>
                <a:spcPts val="3719"/>
              </a:lnSpc>
              <a:spcBef>
                <a:spcPct val="0"/>
              </a:spcBef>
            </a:pPr>
            <a:r>
              <a:rPr lang="en-US" sz="3099" spc="29">
                <a:solidFill>
                  <a:srgbClr val="000000"/>
                </a:solidFill>
                <a:latin typeface="TT Rounds Condensed Bold"/>
                <a:ea typeface="TT Rounds Condensed Bold"/>
                <a:cs typeface="TT Rounds Condensed Bold"/>
                <a:sym typeface="TT Rounds Condensed Bold"/>
              </a:rPr>
              <a:t>3.</a:t>
            </a:r>
          </a:p>
        </p:txBody>
      </p:sp>
      <p:sp>
        <p:nvSpPr>
          <p:cNvPr id="13" name="TextBox 13"/>
          <p:cNvSpPr txBox="1"/>
          <p:nvPr/>
        </p:nvSpPr>
        <p:spPr>
          <a:xfrm>
            <a:off x="1243530" y="4240803"/>
            <a:ext cx="255508" cy="495300"/>
          </a:xfrm>
          <a:prstGeom prst="rect">
            <a:avLst/>
          </a:prstGeom>
        </p:spPr>
        <p:txBody>
          <a:bodyPr lIns="0" tIns="0" rIns="0" bIns="0" rtlCol="0" anchor="t">
            <a:spAutoFit/>
          </a:bodyPr>
          <a:lstStyle/>
          <a:p>
            <a:pPr algn="ctr">
              <a:lnSpc>
                <a:spcPts val="3839"/>
              </a:lnSpc>
              <a:spcBef>
                <a:spcPct val="0"/>
              </a:spcBef>
            </a:pPr>
            <a:r>
              <a:rPr lang="en-US" sz="3199" spc="29">
                <a:solidFill>
                  <a:srgbClr val="000000"/>
                </a:solidFill>
                <a:latin typeface="TT Rounds Condensed Bold"/>
                <a:ea typeface="TT Rounds Condensed Bold"/>
                <a:cs typeface="TT Rounds Condensed Bold"/>
                <a:sym typeface="TT Rounds Condensed Bold"/>
              </a:rPr>
              <a:t>1.</a:t>
            </a:r>
          </a:p>
        </p:txBody>
      </p:sp>
      <p:sp>
        <p:nvSpPr>
          <p:cNvPr id="14" name="AutoShape 14"/>
          <p:cNvSpPr/>
          <p:nvPr/>
        </p:nvSpPr>
        <p:spPr>
          <a:xfrm>
            <a:off x="1945099" y="4532465"/>
            <a:ext cx="1527586" cy="0"/>
          </a:xfrm>
          <a:prstGeom prst="line">
            <a:avLst/>
          </a:prstGeom>
          <a:ln w="38100" cap="flat">
            <a:solidFill>
              <a:srgbClr val="000000"/>
            </a:solidFill>
            <a:prstDash val="solid"/>
            <a:headEnd type="none" w="sm" len="sm"/>
            <a:tailEnd type="none" w="sm" len="sm"/>
          </a:ln>
        </p:spPr>
      </p:sp>
      <p:sp>
        <p:nvSpPr>
          <p:cNvPr id="15" name="AutoShape 15"/>
          <p:cNvSpPr/>
          <p:nvPr/>
        </p:nvSpPr>
        <p:spPr>
          <a:xfrm>
            <a:off x="1992854" y="6380313"/>
            <a:ext cx="1527586" cy="0"/>
          </a:xfrm>
          <a:prstGeom prst="line">
            <a:avLst/>
          </a:prstGeom>
          <a:ln w="38100" cap="flat">
            <a:solidFill>
              <a:srgbClr val="000000"/>
            </a:solidFill>
            <a:prstDash val="solid"/>
            <a:headEnd type="none" w="sm" len="sm"/>
            <a:tailEnd type="none" w="sm" len="sm"/>
          </a:ln>
        </p:spPr>
      </p:sp>
      <p:sp>
        <p:nvSpPr>
          <p:cNvPr id="16" name="AutoShape 16"/>
          <p:cNvSpPr/>
          <p:nvPr/>
        </p:nvSpPr>
        <p:spPr>
          <a:xfrm>
            <a:off x="1945099" y="7979861"/>
            <a:ext cx="1527586" cy="0"/>
          </a:xfrm>
          <a:prstGeom prst="line">
            <a:avLst/>
          </a:prstGeom>
          <a:ln w="38100" cap="flat">
            <a:solidFill>
              <a:srgbClr val="000000"/>
            </a:solidFill>
            <a:prstDash val="solid"/>
            <a:headEnd type="none" w="sm" len="sm"/>
            <a:tailEnd type="none" w="sm" len="sm"/>
          </a:ln>
        </p:spPr>
      </p:sp>
      <p:sp>
        <p:nvSpPr>
          <p:cNvPr id="17" name="TextBox 17"/>
          <p:cNvSpPr txBox="1"/>
          <p:nvPr/>
        </p:nvSpPr>
        <p:spPr>
          <a:xfrm>
            <a:off x="3582531" y="4250328"/>
            <a:ext cx="3026688" cy="438150"/>
          </a:xfrm>
          <a:prstGeom prst="rect">
            <a:avLst/>
          </a:prstGeom>
        </p:spPr>
        <p:txBody>
          <a:bodyPr lIns="0" tIns="0" rIns="0" bIns="0" rtlCol="0" anchor="t">
            <a:spAutoFit/>
          </a:bodyPr>
          <a:lstStyle/>
          <a:p>
            <a:pPr algn="ctr">
              <a:lnSpc>
                <a:spcPts val="3479"/>
              </a:lnSpc>
              <a:spcBef>
                <a:spcPct val="0"/>
              </a:spcBef>
            </a:pPr>
            <a:r>
              <a:rPr lang="en-US" sz="2899" spc="27">
                <a:solidFill>
                  <a:srgbClr val="000000"/>
                </a:solidFill>
                <a:latin typeface="TT Rounds Condensed Bold"/>
                <a:ea typeface="TT Rounds Condensed Bold"/>
                <a:cs typeface="TT Rounds Condensed Bold"/>
                <a:sym typeface="TT Rounds Condensed Bold"/>
              </a:rPr>
              <a:t>Data Preprocessing</a:t>
            </a:r>
          </a:p>
        </p:txBody>
      </p:sp>
      <p:sp>
        <p:nvSpPr>
          <p:cNvPr id="18" name="TextBox 18"/>
          <p:cNvSpPr txBox="1"/>
          <p:nvPr/>
        </p:nvSpPr>
        <p:spPr>
          <a:xfrm>
            <a:off x="2956244" y="4924425"/>
            <a:ext cx="10838379" cy="428625"/>
          </a:xfrm>
          <a:prstGeom prst="rect">
            <a:avLst/>
          </a:prstGeom>
        </p:spPr>
        <p:txBody>
          <a:bodyPr lIns="0" tIns="0" rIns="0" bIns="0" rtlCol="0" anchor="t">
            <a:spAutoFit/>
          </a:bodyPr>
          <a:lstStyle/>
          <a:p>
            <a:pPr algn="ctr">
              <a:lnSpc>
                <a:spcPts val="3359"/>
              </a:lnSpc>
              <a:spcBef>
                <a:spcPct val="0"/>
              </a:spcBef>
            </a:pPr>
            <a:r>
              <a:rPr lang="en-US" sz="2799" spc="26">
                <a:solidFill>
                  <a:srgbClr val="000000"/>
                </a:solidFill>
                <a:latin typeface="TT Rounds Condensed"/>
                <a:ea typeface="TT Rounds Condensed"/>
                <a:cs typeface="TT Rounds Condensed"/>
                <a:sym typeface="TT Rounds Condensed"/>
              </a:rPr>
              <a:t>Resizing, normalization, and data augmentation to improve generalization.</a:t>
            </a:r>
          </a:p>
        </p:txBody>
      </p:sp>
      <p:sp>
        <p:nvSpPr>
          <p:cNvPr id="19" name="TextBox 19"/>
          <p:cNvSpPr txBox="1"/>
          <p:nvPr/>
        </p:nvSpPr>
        <p:spPr>
          <a:xfrm>
            <a:off x="3977640" y="6108850"/>
            <a:ext cx="2480429" cy="476250"/>
          </a:xfrm>
          <a:prstGeom prst="rect">
            <a:avLst/>
          </a:prstGeom>
        </p:spPr>
        <p:txBody>
          <a:bodyPr lIns="0" tIns="0" rIns="0" bIns="0" rtlCol="0" anchor="t">
            <a:spAutoFit/>
          </a:bodyPr>
          <a:lstStyle/>
          <a:p>
            <a:pPr algn="ctr">
              <a:lnSpc>
                <a:spcPts val="3719"/>
              </a:lnSpc>
              <a:spcBef>
                <a:spcPct val="0"/>
              </a:spcBef>
            </a:pPr>
            <a:r>
              <a:rPr lang="en-US" sz="3099" spc="29">
                <a:solidFill>
                  <a:srgbClr val="000000"/>
                </a:solidFill>
                <a:latin typeface="TT Rounds Condensed Bold"/>
                <a:ea typeface="TT Rounds Condensed Bold"/>
                <a:cs typeface="TT Rounds Condensed Bold"/>
                <a:sym typeface="TT Rounds Condensed Bold"/>
              </a:rPr>
              <a:t>Model Training</a:t>
            </a:r>
          </a:p>
        </p:txBody>
      </p:sp>
      <p:sp>
        <p:nvSpPr>
          <p:cNvPr id="20" name="TextBox 20"/>
          <p:cNvSpPr txBox="1"/>
          <p:nvPr/>
        </p:nvSpPr>
        <p:spPr>
          <a:xfrm>
            <a:off x="2956244" y="6741937"/>
            <a:ext cx="10790516" cy="876300"/>
          </a:xfrm>
          <a:prstGeom prst="rect">
            <a:avLst/>
          </a:prstGeom>
        </p:spPr>
        <p:txBody>
          <a:bodyPr lIns="0" tIns="0" rIns="0" bIns="0" rtlCol="0" anchor="t">
            <a:spAutoFit/>
          </a:bodyPr>
          <a:lstStyle/>
          <a:p>
            <a:pPr algn="ctr">
              <a:lnSpc>
                <a:spcPts val="3479"/>
              </a:lnSpc>
            </a:pPr>
            <a:r>
              <a:rPr lang="en-US" sz="2899" spc="26">
                <a:solidFill>
                  <a:srgbClr val="000000"/>
                </a:solidFill>
                <a:latin typeface="TT Rounds Condensed"/>
                <a:ea typeface="TT Rounds Condensed"/>
                <a:cs typeface="TT Rounds Condensed"/>
                <a:sym typeface="TT Rounds Condensed"/>
              </a:rPr>
              <a:t>Leveraging transfer learning and fine-tuning the model on our dataset.</a:t>
            </a:r>
          </a:p>
          <a:p>
            <a:pPr algn="ctr">
              <a:lnSpc>
                <a:spcPts val="3479"/>
              </a:lnSpc>
              <a:spcBef>
                <a:spcPct val="0"/>
              </a:spcBef>
            </a:pPr>
            <a:endParaRPr lang="en-US" sz="2899" spc="26">
              <a:solidFill>
                <a:srgbClr val="000000"/>
              </a:solidFill>
              <a:latin typeface="TT Rounds Condensed"/>
              <a:ea typeface="TT Rounds Condensed"/>
              <a:cs typeface="TT Rounds Condensed"/>
              <a:sym typeface="TT Rounds Condensed"/>
            </a:endParaRPr>
          </a:p>
        </p:txBody>
      </p:sp>
      <p:sp>
        <p:nvSpPr>
          <p:cNvPr id="21" name="TextBox 21"/>
          <p:cNvSpPr txBox="1"/>
          <p:nvPr/>
        </p:nvSpPr>
        <p:spPr>
          <a:xfrm>
            <a:off x="3851483" y="7698873"/>
            <a:ext cx="3990022" cy="476250"/>
          </a:xfrm>
          <a:prstGeom prst="rect">
            <a:avLst/>
          </a:prstGeom>
        </p:spPr>
        <p:txBody>
          <a:bodyPr lIns="0" tIns="0" rIns="0" bIns="0" rtlCol="0" anchor="t">
            <a:spAutoFit/>
          </a:bodyPr>
          <a:lstStyle/>
          <a:p>
            <a:pPr algn="ctr">
              <a:lnSpc>
                <a:spcPts val="3719"/>
              </a:lnSpc>
              <a:spcBef>
                <a:spcPct val="0"/>
              </a:spcBef>
            </a:pPr>
            <a:r>
              <a:rPr lang="en-US" sz="3099" spc="29">
                <a:solidFill>
                  <a:srgbClr val="000000"/>
                </a:solidFill>
                <a:latin typeface="TT Rounds Condensed Bold"/>
                <a:ea typeface="TT Rounds Condensed Bold"/>
                <a:cs typeface="TT Rounds Condensed Bold"/>
                <a:sym typeface="TT Rounds Condensed Bold"/>
              </a:rPr>
              <a:t>Performance Evaluation</a:t>
            </a:r>
          </a:p>
        </p:txBody>
      </p:sp>
      <p:sp>
        <p:nvSpPr>
          <p:cNvPr id="22" name="TextBox 22"/>
          <p:cNvSpPr txBox="1"/>
          <p:nvPr/>
        </p:nvSpPr>
        <p:spPr>
          <a:xfrm>
            <a:off x="2956244" y="8317998"/>
            <a:ext cx="7977545"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Validating the model's performance on unseen test data.</a:t>
            </a:r>
          </a:p>
        </p:txBody>
      </p:sp>
      <p:sp>
        <p:nvSpPr>
          <p:cNvPr id="23" name="TextBox 23"/>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1606034" y="3560974"/>
            <a:ext cx="14646290" cy="5696692"/>
          </a:xfrm>
          <a:custGeom>
            <a:avLst/>
            <a:gdLst/>
            <a:ahLst/>
            <a:cxnLst/>
            <a:rect l="l" t="t" r="r" b="b"/>
            <a:pathLst>
              <a:path w="14646290" h="5696692">
                <a:moveTo>
                  <a:pt x="0" y="0"/>
                </a:moveTo>
                <a:lnTo>
                  <a:pt x="14646290" y="0"/>
                </a:lnTo>
                <a:lnTo>
                  <a:pt x="14646290" y="5696692"/>
                </a:lnTo>
                <a:lnTo>
                  <a:pt x="0" y="5696692"/>
                </a:lnTo>
                <a:lnTo>
                  <a:pt x="0" y="0"/>
                </a:lnTo>
                <a:close/>
              </a:path>
            </a:pathLst>
          </a:custGeom>
          <a:blipFill>
            <a:blip r:embed="rId4"/>
            <a:stretch>
              <a:fillRect t="-822" b="-822"/>
            </a:stretch>
          </a:blipFill>
        </p:spPr>
      </p:sp>
      <p:sp>
        <p:nvSpPr>
          <p:cNvPr id="5" name="TextBox 5"/>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6" name="TextBox 6"/>
          <p:cNvSpPr txBox="1"/>
          <p:nvPr/>
        </p:nvSpPr>
        <p:spPr>
          <a:xfrm>
            <a:off x="7543681" y="1691076"/>
            <a:ext cx="1600319" cy="609600"/>
          </a:xfrm>
          <a:prstGeom prst="rect">
            <a:avLst/>
          </a:prstGeom>
        </p:spPr>
        <p:txBody>
          <a:bodyPr lIns="0" tIns="0" rIns="0" bIns="0" rtlCol="0" anchor="t">
            <a:spAutoFit/>
          </a:bodyPr>
          <a:lstStyle/>
          <a:p>
            <a:pPr algn="ctr">
              <a:lnSpc>
                <a:spcPts val="4799"/>
              </a:lnSpc>
              <a:spcBef>
                <a:spcPct val="0"/>
              </a:spcBef>
            </a:pPr>
            <a:r>
              <a:rPr lang="en-US" sz="3999" u="sng" spc="37">
                <a:solidFill>
                  <a:srgbClr val="000000"/>
                </a:solidFill>
                <a:latin typeface="TT Rounds Condensed Bold"/>
                <a:ea typeface="TT Rounds Condensed Bold"/>
                <a:cs typeface="TT Rounds Condensed Bold"/>
                <a:sym typeface="TT Rounds Condensed Bold"/>
              </a:rPr>
              <a:t>Results</a:t>
            </a:r>
          </a:p>
        </p:txBody>
      </p:sp>
      <p:sp>
        <p:nvSpPr>
          <p:cNvPr id="7" name="TextBox 7"/>
          <p:cNvSpPr txBox="1"/>
          <p:nvPr/>
        </p:nvSpPr>
        <p:spPr>
          <a:xfrm>
            <a:off x="6883360" y="2881290"/>
            <a:ext cx="2920960" cy="514350"/>
          </a:xfrm>
          <a:prstGeom prst="rect">
            <a:avLst/>
          </a:prstGeom>
        </p:spPr>
        <p:txBody>
          <a:bodyPr lIns="0" tIns="0" rIns="0" bIns="0" rtlCol="0" anchor="t">
            <a:spAutoFit/>
          </a:bodyPr>
          <a:lstStyle/>
          <a:p>
            <a:pPr algn="ctr">
              <a:lnSpc>
                <a:spcPts val="4079"/>
              </a:lnSpc>
              <a:spcBef>
                <a:spcPct val="0"/>
              </a:spcBef>
            </a:pPr>
            <a:r>
              <a:rPr lang="en-US" sz="3399" u="sng" spc="31">
                <a:solidFill>
                  <a:srgbClr val="000000"/>
                </a:solidFill>
                <a:latin typeface="TT Rounds Condensed Bold"/>
                <a:ea typeface="TT Rounds Condensed Bold"/>
                <a:cs typeface="TT Rounds Condensed Bold"/>
                <a:sym typeface="TT Rounds Condensed Bold"/>
              </a:rPr>
              <a:t>Accuracy &amp; Loss</a:t>
            </a:r>
          </a:p>
        </p:txBody>
      </p:sp>
      <p:sp>
        <p:nvSpPr>
          <p:cNvPr id="8" name="TextBox 8"/>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4196715" y="2586426"/>
            <a:ext cx="8901332" cy="6822296"/>
          </a:xfrm>
          <a:custGeom>
            <a:avLst/>
            <a:gdLst/>
            <a:ahLst/>
            <a:cxnLst/>
            <a:rect l="l" t="t" r="r" b="b"/>
            <a:pathLst>
              <a:path w="8901332" h="6822296">
                <a:moveTo>
                  <a:pt x="0" y="0"/>
                </a:moveTo>
                <a:lnTo>
                  <a:pt x="8901332" y="0"/>
                </a:lnTo>
                <a:lnTo>
                  <a:pt x="8901332" y="6822296"/>
                </a:lnTo>
                <a:lnTo>
                  <a:pt x="0" y="6822296"/>
                </a:lnTo>
                <a:lnTo>
                  <a:pt x="0" y="0"/>
                </a:lnTo>
                <a:close/>
              </a:path>
            </a:pathLst>
          </a:custGeom>
          <a:blipFill>
            <a:blip r:embed="rId4"/>
            <a:stretch>
              <a:fillRect t="-2219" b="-2219"/>
            </a:stretch>
          </a:blipFill>
        </p:spPr>
      </p:sp>
      <p:sp>
        <p:nvSpPr>
          <p:cNvPr id="5" name="TextBox 5"/>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6" name="TextBox 6"/>
          <p:cNvSpPr txBox="1"/>
          <p:nvPr/>
        </p:nvSpPr>
        <p:spPr>
          <a:xfrm>
            <a:off x="7007474" y="1691076"/>
            <a:ext cx="3279815" cy="552450"/>
          </a:xfrm>
          <a:prstGeom prst="rect">
            <a:avLst/>
          </a:prstGeom>
        </p:spPr>
        <p:txBody>
          <a:bodyPr lIns="0" tIns="0" rIns="0" bIns="0" rtlCol="0" anchor="t">
            <a:spAutoFit/>
          </a:bodyPr>
          <a:lstStyle/>
          <a:p>
            <a:pPr algn="ctr">
              <a:lnSpc>
                <a:spcPts val="4319"/>
              </a:lnSpc>
              <a:spcBef>
                <a:spcPct val="0"/>
              </a:spcBef>
            </a:pPr>
            <a:r>
              <a:rPr lang="en-US" sz="3599" u="sng" spc="33">
                <a:solidFill>
                  <a:srgbClr val="000000"/>
                </a:solidFill>
                <a:latin typeface="TT Rounds Condensed Bold"/>
                <a:ea typeface="TT Rounds Condensed Bold"/>
                <a:cs typeface="TT Rounds Condensed Bold"/>
                <a:sym typeface="TT Rounds Condensed Bold"/>
              </a:rPr>
              <a:t>Confusion Matrix</a:t>
            </a:r>
          </a:p>
        </p:txBody>
      </p:sp>
      <p:sp>
        <p:nvSpPr>
          <p:cNvPr id="7" name="TextBox 7"/>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613193" y="3242432"/>
            <a:ext cx="9133236" cy="3802136"/>
          </a:xfrm>
          <a:custGeom>
            <a:avLst/>
            <a:gdLst/>
            <a:ahLst/>
            <a:cxnLst/>
            <a:rect l="l" t="t" r="r" b="b"/>
            <a:pathLst>
              <a:path w="9133236" h="3802136">
                <a:moveTo>
                  <a:pt x="0" y="0"/>
                </a:moveTo>
                <a:lnTo>
                  <a:pt x="9133235" y="0"/>
                </a:lnTo>
                <a:lnTo>
                  <a:pt x="9133235" y="3802136"/>
                </a:lnTo>
                <a:lnTo>
                  <a:pt x="0" y="3802136"/>
                </a:lnTo>
                <a:lnTo>
                  <a:pt x="0" y="0"/>
                </a:lnTo>
                <a:close/>
              </a:path>
            </a:pathLst>
          </a:custGeom>
          <a:blipFill>
            <a:blip r:embed="rId4"/>
            <a:stretch>
              <a:fillRect l="-2718" r="-2718"/>
            </a:stretch>
          </a:blipFill>
        </p:spPr>
      </p:sp>
      <p:sp>
        <p:nvSpPr>
          <p:cNvPr id="5" name="Freeform 5"/>
          <p:cNvSpPr/>
          <p:nvPr/>
        </p:nvSpPr>
        <p:spPr>
          <a:xfrm>
            <a:off x="10193991" y="2937453"/>
            <a:ext cx="7065309" cy="4864921"/>
          </a:xfrm>
          <a:custGeom>
            <a:avLst/>
            <a:gdLst/>
            <a:ahLst/>
            <a:cxnLst/>
            <a:rect l="l" t="t" r="r" b="b"/>
            <a:pathLst>
              <a:path w="7065309" h="4864921">
                <a:moveTo>
                  <a:pt x="0" y="0"/>
                </a:moveTo>
                <a:lnTo>
                  <a:pt x="7065309" y="0"/>
                </a:lnTo>
                <a:lnTo>
                  <a:pt x="7065309" y="4864920"/>
                </a:lnTo>
                <a:lnTo>
                  <a:pt x="0" y="4864920"/>
                </a:lnTo>
                <a:lnTo>
                  <a:pt x="0" y="0"/>
                </a:lnTo>
                <a:close/>
              </a:path>
            </a:pathLst>
          </a:custGeom>
          <a:blipFill>
            <a:blip r:embed="rId5"/>
            <a:stretch>
              <a:fillRect/>
            </a:stretch>
          </a:blipFill>
        </p:spPr>
      </p:sp>
      <p:sp>
        <p:nvSpPr>
          <p:cNvPr id="6" name="TextBox 6"/>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7" name="TextBox 7"/>
          <p:cNvSpPr txBox="1"/>
          <p:nvPr/>
        </p:nvSpPr>
        <p:spPr>
          <a:xfrm>
            <a:off x="7053354" y="1700601"/>
            <a:ext cx="3005046" cy="590550"/>
          </a:xfrm>
          <a:prstGeom prst="rect">
            <a:avLst/>
          </a:prstGeom>
        </p:spPr>
        <p:txBody>
          <a:bodyPr wrap="square" lIns="0" tIns="0" rIns="0" bIns="0" rtlCol="0" anchor="t">
            <a:spAutoFit/>
          </a:bodyPr>
          <a:lstStyle/>
          <a:p>
            <a:pPr algn="ctr">
              <a:lnSpc>
                <a:spcPts val="4679"/>
              </a:lnSpc>
              <a:spcBef>
                <a:spcPct val="0"/>
              </a:spcBef>
            </a:pPr>
            <a:r>
              <a:rPr lang="en-US" sz="3899" u="sng" spc="36" dirty="0">
                <a:solidFill>
                  <a:srgbClr val="000000"/>
                </a:solidFill>
                <a:latin typeface="TT Rounds Condensed Bold"/>
                <a:ea typeface="TT Rounds Condensed Bold"/>
                <a:cs typeface="TT Rounds Condensed Bold"/>
                <a:sym typeface="TT Rounds Condensed Bold"/>
              </a:rPr>
              <a:t>Performance</a:t>
            </a:r>
          </a:p>
        </p:txBody>
      </p:sp>
      <p:sp>
        <p:nvSpPr>
          <p:cNvPr id="8" name="TextBox 8"/>
          <p:cNvSpPr txBox="1"/>
          <p:nvPr/>
        </p:nvSpPr>
        <p:spPr>
          <a:xfrm>
            <a:off x="12911960" y="7802373"/>
            <a:ext cx="1629370" cy="438150"/>
          </a:xfrm>
          <a:prstGeom prst="rect">
            <a:avLst/>
          </a:prstGeom>
        </p:spPr>
        <p:txBody>
          <a:bodyPr lIns="0" tIns="0" rIns="0" bIns="0" rtlCol="0" anchor="t">
            <a:spAutoFit/>
          </a:bodyPr>
          <a:lstStyle/>
          <a:p>
            <a:pPr algn="ctr">
              <a:lnSpc>
                <a:spcPts val="3479"/>
              </a:lnSpc>
              <a:spcBef>
                <a:spcPct val="0"/>
              </a:spcBef>
            </a:pPr>
            <a:r>
              <a:rPr lang="en-US" sz="2899" spc="27">
                <a:solidFill>
                  <a:srgbClr val="000000"/>
                </a:solidFill>
                <a:latin typeface="TT Rounds Condensed Bold"/>
                <a:ea typeface="TT Rounds Condensed Bold"/>
                <a:cs typeface="TT Rounds Condensed Bold"/>
                <a:sym typeface="TT Rounds Condensed Bold"/>
              </a:rPr>
              <a:t>ROC Curve</a:t>
            </a:r>
          </a:p>
        </p:txBody>
      </p:sp>
      <p:sp>
        <p:nvSpPr>
          <p:cNvPr id="9" name="TextBox 9"/>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11113987" y="2547686"/>
            <a:ext cx="3214058" cy="6459170"/>
          </a:xfrm>
          <a:custGeom>
            <a:avLst/>
            <a:gdLst/>
            <a:ahLst/>
            <a:cxnLst/>
            <a:rect l="l" t="t" r="r" b="b"/>
            <a:pathLst>
              <a:path w="3214058" h="6459170">
                <a:moveTo>
                  <a:pt x="0" y="0"/>
                </a:moveTo>
                <a:lnTo>
                  <a:pt x="3214057" y="0"/>
                </a:lnTo>
                <a:lnTo>
                  <a:pt x="3214057" y="6459171"/>
                </a:lnTo>
                <a:lnTo>
                  <a:pt x="0" y="6459171"/>
                </a:lnTo>
                <a:lnTo>
                  <a:pt x="0" y="0"/>
                </a:lnTo>
                <a:close/>
              </a:path>
            </a:pathLst>
          </a:custGeom>
          <a:blipFill>
            <a:blip r:embed="rId4"/>
            <a:stretch>
              <a:fillRect t="-5288" b="-5288"/>
            </a:stretch>
          </a:blipFill>
        </p:spPr>
      </p:sp>
      <p:sp>
        <p:nvSpPr>
          <p:cNvPr id="5" name="Freeform 5"/>
          <p:cNvSpPr/>
          <p:nvPr/>
        </p:nvSpPr>
        <p:spPr>
          <a:xfrm>
            <a:off x="6907705" y="2716819"/>
            <a:ext cx="3208893" cy="6290037"/>
          </a:xfrm>
          <a:custGeom>
            <a:avLst/>
            <a:gdLst/>
            <a:ahLst/>
            <a:cxnLst/>
            <a:rect l="l" t="t" r="r" b="b"/>
            <a:pathLst>
              <a:path w="3208893" h="6290037">
                <a:moveTo>
                  <a:pt x="0" y="0"/>
                </a:moveTo>
                <a:lnTo>
                  <a:pt x="3208894" y="0"/>
                </a:lnTo>
                <a:lnTo>
                  <a:pt x="3208894" y="6290038"/>
                </a:lnTo>
                <a:lnTo>
                  <a:pt x="0" y="6290038"/>
                </a:lnTo>
                <a:lnTo>
                  <a:pt x="0" y="0"/>
                </a:lnTo>
                <a:close/>
              </a:path>
            </a:pathLst>
          </a:custGeom>
          <a:blipFill>
            <a:blip r:embed="rId5"/>
            <a:stretch>
              <a:fillRect t="-6683" b="-6683"/>
            </a:stretch>
          </a:blipFill>
        </p:spPr>
      </p:sp>
      <p:sp>
        <p:nvSpPr>
          <p:cNvPr id="6" name="Freeform 6"/>
          <p:cNvSpPr/>
          <p:nvPr/>
        </p:nvSpPr>
        <p:spPr>
          <a:xfrm>
            <a:off x="1777203" y="2716819"/>
            <a:ext cx="3084449" cy="6290037"/>
          </a:xfrm>
          <a:custGeom>
            <a:avLst/>
            <a:gdLst/>
            <a:ahLst/>
            <a:cxnLst/>
            <a:rect l="l" t="t" r="r" b="b"/>
            <a:pathLst>
              <a:path w="3084449" h="6290037">
                <a:moveTo>
                  <a:pt x="0" y="0"/>
                </a:moveTo>
                <a:lnTo>
                  <a:pt x="3084449" y="0"/>
                </a:lnTo>
                <a:lnTo>
                  <a:pt x="3084449" y="6290038"/>
                </a:lnTo>
                <a:lnTo>
                  <a:pt x="0" y="6290038"/>
                </a:lnTo>
                <a:lnTo>
                  <a:pt x="0" y="0"/>
                </a:lnTo>
                <a:close/>
              </a:path>
            </a:pathLst>
          </a:custGeom>
          <a:blipFill>
            <a:blip r:embed="rId6"/>
            <a:stretch>
              <a:fillRect t="-4789" r="-4703" b="-9306"/>
            </a:stretch>
          </a:blipFill>
        </p:spPr>
      </p:sp>
      <p:sp>
        <p:nvSpPr>
          <p:cNvPr id="7" name="TextBox 7"/>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8" name="TextBox 8"/>
          <p:cNvSpPr txBox="1"/>
          <p:nvPr/>
        </p:nvSpPr>
        <p:spPr>
          <a:xfrm>
            <a:off x="7425466" y="1691076"/>
            <a:ext cx="2691132" cy="609600"/>
          </a:xfrm>
          <a:prstGeom prst="rect">
            <a:avLst/>
          </a:prstGeom>
        </p:spPr>
        <p:txBody>
          <a:bodyPr wrap="square" lIns="0" tIns="0" rIns="0" bIns="0" rtlCol="0" anchor="t">
            <a:spAutoFit/>
          </a:bodyPr>
          <a:lstStyle/>
          <a:p>
            <a:pPr algn="ctr">
              <a:lnSpc>
                <a:spcPts val="4799"/>
              </a:lnSpc>
              <a:spcBef>
                <a:spcPct val="0"/>
              </a:spcBef>
            </a:pPr>
            <a:r>
              <a:rPr lang="en-US" sz="3999" u="sng" spc="37" dirty="0">
                <a:solidFill>
                  <a:srgbClr val="000000"/>
                </a:solidFill>
                <a:latin typeface="TT Rounds Condensed Bold"/>
                <a:ea typeface="TT Rounds Condensed Bold"/>
                <a:cs typeface="TT Rounds Condensed Bold"/>
                <a:sym typeface="TT Rounds Condensed Bold"/>
              </a:rPr>
              <a:t>Deployment</a:t>
            </a:r>
          </a:p>
        </p:txBody>
      </p:sp>
      <p:sp>
        <p:nvSpPr>
          <p:cNvPr id="9" name="TextBox 9"/>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418647" y="4902968"/>
            <a:ext cx="4619164" cy="3098841"/>
          </a:xfrm>
          <a:custGeom>
            <a:avLst/>
            <a:gdLst/>
            <a:ahLst/>
            <a:cxnLst/>
            <a:rect l="l" t="t" r="r" b="b"/>
            <a:pathLst>
              <a:path w="4619164" h="3098841">
                <a:moveTo>
                  <a:pt x="0" y="0"/>
                </a:moveTo>
                <a:lnTo>
                  <a:pt x="4619164" y="0"/>
                </a:lnTo>
                <a:lnTo>
                  <a:pt x="4619164" y="3098840"/>
                </a:lnTo>
                <a:lnTo>
                  <a:pt x="0" y="3098840"/>
                </a:lnTo>
                <a:lnTo>
                  <a:pt x="0" y="0"/>
                </a:lnTo>
                <a:close/>
              </a:path>
            </a:pathLst>
          </a:custGeom>
          <a:blipFill>
            <a:blip r:embed="rId4"/>
            <a:stretch>
              <a:fillRect l="-21524" r="-21524"/>
            </a:stretch>
          </a:blipFill>
        </p:spPr>
      </p:sp>
      <p:sp>
        <p:nvSpPr>
          <p:cNvPr id="5" name="TextBox 5"/>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6" name="TextBox 6"/>
          <p:cNvSpPr txBox="1"/>
          <p:nvPr/>
        </p:nvSpPr>
        <p:spPr>
          <a:xfrm>
            <a:off x="5472953" y="1691076"/>
            <a:ext cx="6719047" cy="628650"/>
          </a:xfrm>
          <a:prstGeom prst="rect">
            <a:avLst/>
          </a:prstGeom>
        </p:spPr>
        <p:txBody>
          <a:bodyPr wrap="square" lIns="0" tIns="0" rIns="0" bIns="0" rtlCol="0" anchor="t">
            <a:spAutoFit/>
          </a:bodyPr>
          <a:lstStyle/>
          <a:p>
            <a:pPr algn="ctr">
              <a:lnSpc>
                <a:spcPts val="4919"/>
              </a:lnSpc>
              <a:spcBef>
                <a:spcPct val="0"/>
              </a:spcBef>
            </a:pPr>
            <a:r>
              <a:rPr lang="en-US" sz="4099" u="sng" spc="38" dirty="0">
                <a:solidFill>
                  <a:srgbClr val="000000"/>
                </a:solidFill>
                <a:latin typeface="TT Rounds Condensed Bold"/>
                <a:ea typeface="TT Rounds Condensed Bold"/>
                <a:cs typeface="TT Rounds Condensed Bold"/>
                <a:sym typeface="TT Rounds Condensed Bold"/>
              </a:rPr>
              <a:t>Limitations and Challenges</a:t>
            </a:r>
          </a:p>
        </p:txBody>
      </p:sp>
      <p:sp>
        <p:nvSpPr>
          <p:cNvPr id="7" name="TextBox 7"/>
          <p:cNvSpPr txBox="1"/>
          <p:nvPr/>
        </p:nvSpPr>
        <p:spPr>
          <a:xfrm>
            <a:off x="384283" y="2653101"/>
            <a:ext cx="17519434" cy="828675"/>
          </a:xfrm>
          <a:prstGeom prst="rect">
            <a:avLst/>
          </a:prstGeom>
        </p:spPr>
        <p:txBody>
          <a:bodyPr lIns="0" tIns="0" rIns="0" bIns="0" rtlCol="0" anchor="t">
            <a:spAutoFit/>
          </a:bodyPr>
          <a:lstStyle/>
          <a:p>
            <a:pPr algn="l">
              <a:lnSpc>
                <a:spcPts val="3240"/>
              </a:lnSpc>
              <a:spcBef>
                <a:spcPct val="0"/>
              </a:spcBef>
            </a:pPr>
            <a:r>
              <a:rPr lang="en-US" sz="2700" spc="25">
                <a:solidFill>
                  <a:srgbClr val="000000"/>
                </a:solidFill>
                <a:latin typeface="TT Rounds Condensed"/>
                <a:ea typeface="TT Rounds Condensed"/>
                <a:cs typeface="TT Rounds Condensed"/>
                <a:sym typeface="TT Rounds Condensed"/>
              </a:rPr>
              <a:t>While our model performs well, there are still some limitations and challenges to address. These include handling low-quality or occluded images, as well as expanding the dataset to cover a wider range of waste materials.</a:t>
            </a:r>
          </a:p>
        </p:txBody>
      </p:sp>
      <p:sp>
        <p:nvSpPr>
          <p:cNvPr id="8" name="Freeform 8"/>
          <p:cNvSpPr/>
          <p:nvPr/>
        </p:nvSpPr>
        <p:spPr>
          <a:xfrm>
            <a:off x="6269757" y="4786701"/>
            <a:ext cx="4619164" cy="3098841"/>
          </a:xfrm>
          <a:custGeom>
            <a:avLst/>
            <a:gdLst/>
            <a:ahLst/>
            <a:cxnLst/>
            <a:rect l="l" t="t" r="r" b="b"/>
            <a:pathLst>
              <a:path w="4619164" h="3098841">
                <a:moveTo>
                  <a:pt x="0" y="0"/>
                </a:moveTo>
                <a:lnTo>
                  <a:pt x="4619164" y="0"/>
                </a:lnTo>
                <a:lnTo>
                  <a:pt x="4619164" y="3098841"/>
                </a:lnTo>
                <a:lnTo>
                  <a:pt x="0" y="3098841"/>
                </a:lnTo>
                <a:lnTo>
                  <a:pt x="0" y="0"/>
                </a:lnTo>
                <a:close/>
              </a:path>
            </a:pathLst>
          </a:custGeom>
          <a:blipFill>
            <a:blip r:embed="rId4"/>
            <a:stretch>
              <a:fillRect l="-21524" r="-21524"/>
            </a:stretch>
          </a:blipFill>
        </p:spPr>
      </p:sp>
      <p:sp>
        <p:nvSpPr>
          <p:cNvPr id="9" name="Freeform 9"/>
          <p:cNvSpPr/>
          <p:nvPr/>
        </p:nvSpPr>
        <p:spPr>
          <a:xfrm>
            <a:off x="12640136" y="4786701"/>
            <a:ext cx="4619164" cy="3098841"/>
          </a:xfrm>
          <a:custGeom>
            <a:avLst/>
            <a:gdLst/>
            <a:ahLst/>
            <a:cxnLst/>
            <a:rect l="l" t="t" r="r" b="b"/>
            <a:pathLst>
              <a:path w="4619164" h="3098841">
                <a:moveTo>
                  <a:pt x="0" y="0"/>
                </a:moveTo>
                <a:lnTo>
                  <a:pt x="4619164" y="0"/>
                </a:lnTo>
                <a:lnTo>
                  <a:pt x="4619164" y="3098841"/>
                </a:lnTo>
                <a:lnTo>
                  <a:pt x="0" y="3098841"/>
                </a:lnTo>
                <a:lnTo>
                  <a:pt x="0" y="0"/>
                </a:lnTo>
                <a:close/>
              </a:path>
            </a:pathLst>
          </a:custGeom>
          <a:blipFill>
            <a:blip r:embed="rId4"/>
            <a:stretch>
              <a:fillRect l="-21524" r="-21524"/>
            </a:stretch>
          </a:blipFill>
        </p:spPr>
      </p:sp>
      <p:sp>
        <p:nvSpPr>
          <p:cNvPr id="10" name="TextBox 10"/>
          <p:cNvSpPr txBox="1"/>
          <p:nvPr/>
        </p:nvSpPr>
        <p:spPr>
          <a:xfrm>
            <a:off x="584151" y="5143500"/>
            <a:ext cx="2217658" cy="447675"/>
          </a:xfrm>
          <a:prstGeom prst="rect">
            <a:avLst/>
          </a:prstGeom>
        </p:spPr>
        <p:txBody>
          <a:bodyPr lIns="0" tIns="0" rIns="0" bIns="0" rtlCol="0" anchor="t">
            <a:spAutoFit/>
          </a:bodyPr>
          <a:lstStyle/>
          <a:p>
            <a:pPr algn="l">
              <a:lnSpc>
                <a:spcPts val="3599"/>
              </a:lnSpc>
              <a:spcBef>
                <a:spcPct val="0"/>
              </a:spcBef>
            </a:pPr>
            <a:r>
              <a:rPr lang="en-US" sz="2999" spc="28">
                <a:solidFill>
                  <a:srgbClr val="000000"/>
                </a:solidFill>
                <a:latin typeface="TT Rounds Condensed Bold"/>
                <a:ea typeface="TT Rounds Condensed Bold"/>
                <a:cs typeface="TT Rounds Condensed Bold"/>
                <a:sym typeface="TT Rounds Condensed Bold"/>
              </a:rPr>
              <a:t>Image Quality</a:t>
            </a:r>
          </a:p>
        </p:txBody>
      </p:sp>
      <p:sp>
        <p:nvSpPr>
          <p:cNvPr id="11" name="TextBox 11"/>
          <p:cNvSpPr txBox="1"/>
          <p:nvPr/>
        </p:nvSpPr>
        <p:spPr>
          <a:xfrm>
            <a:off x="584151" y="5905500"/>
            <a:ext cx="3933006" cy="1647825"/>
          </a:xfrm>
          <a:prstGeom prst="rect">
            <a:avLst/>
          </a:prstGeom>
        </p:spPr>
        <p:txBody>
          <a:bodyPr lIns="0" tIns="0" rIns="0" bIns="0" rtlCol="0" anchor="t">
            <a:spAutoFit/>
          </a:bodyPr>
          <a:lstStyle/>
          <a:p>
            <a:pPr algn="l">
              <a:lnSpc>
                <a:spcPts val="3240"/>
              </a:lnSpc>
              <a:spcBef>
                <a:spcPct val="0"/>
              </a:spcBef>
            </a:pPr>
            <a:r>
              <a:rPr lang="en-US" sz="2700" spc="25">
                <a:solidFill>
                  <a:srgbClr val="000000"/>
                </a:solidFill>
                <a:latin typeface="TT Rounds Condensed"/>
                <a:ea typeface="TT Rounds Condensed"/>
                <a:cs typeface="TT Rounds Condensed"/>
                <a:sym typeface="TT Rounds Condensed"/>
              </a:rPr>
              <a:t>The model's performance may degrade on low-quality or partially occluded images.</a:t>
            </a:r>
          </a:p>
        </p:txBody>
      </p:sp>
      <p:sp>
        <p:nvSpPr>
          <p:cNvPr id="12" name="TextBox 12"/>
          <p:cNvSpPr txBox="1"/>
          <p:nvPr/>
        </p:nvSpPr>
        <p:spPr>
          <a:xfrm>
            <a:off x="6411864" y="5133975"/>
            <a:ext cx="3169444" cy="495300"/>
          </a:xfrm>
          <a:prstGeom prst="rect">
            <a:avLst/>
          </a:prstGeom>
        </p:spPr>
        <p:txBody>
          <a:bodyPr lIns="0" tIns="0" rIns="0" bIns="0" rtlCol="0" anchor="t">
            <a:spAutoFit/>
          </a:bodyPr>
          <a:lstStyle/>
          <a:p>
            <a:pPr algn="ctr">
              <a:lnSpc>
                <a:spcPts val="3839"/>
              </a:lnSpc>
              <a:spcBef>
                <a:spcPct val="0"/>
              </a:spcBef>
            </a:pPr>
            <a:r>
              <a:rPr lang="en-US" sz="3199" spc="29">
                <a:solidFill>
                  <a:srgbClr val="000000"/>
                </a:solidFill>
                <a:latin typeface="TT Rounds Condensed Bold"/>
                <a:ea typeface="TT Rounds Condensed Bold"/>
                <a:cs typeface="TT Rounds Condensed Bold"/>
                <a:sym typeface="TT Rounds Condensed Bold"/>
              </a:rPr>
              <a:t>Dataset Expansion</a:t>
            </a:r>
          </a:p>
        </p:txBody>
      </p:sp>
      <p:sp>
        <p:nvSpPr>
          <p:cNvPr id="13" name="TextBox 13"/>
          <p:cNvSpPr txBox="1"/>
          <p:nvPr/>
        </p:nvSpPr>
        <p:spPr>
          <a:xfrm>
            <a:off x="6411864" y="5905500"/>
            <a:ext cx="4057088" cy="1685925"/>
          </a:xfrm>
          <a:prstGeom prst="rect">
            <a:avLst/>
          </a:prstGeom>
        </p:spPr>
        <p:txBody>
          <a:bodyPr lIns="0" tIns="0" rIns="0" bIns="0" rtlCol="0" anchor="t">
            <a:spAutoFit/>
          </a:bodyPr>
          <a:lstStyle/>
          <a:p>
            <a:pPr algn="l">
              <a:lnSpc>
                <a:spcPts val="3359"/>
              </a:lnSpc>
              <a:spcBef>
                <a:spcPct val="0"/>
              </a:spcBef>
            </a:pPr>
            <a:r>
              <a:rPr lang="en-US" sz="2799" spc="26">
                <a:solidFill>
                  <a:srgbClr val="000000"/>
                </a:solidFill>
                <a:latin typeface="TT Rounds Condensed"/>
                <a:ea typeface="TT Rounds Condensed"/>
                <a:cs typeface="TT Rounds Condensed"/>
                <a:sym typeface="TT Rounds Condensed"/>
              </a:rPr>
              <a:t>Expanding the dataset to include more diverse waste materials could improve the model's generalization.</a:t>
            </a:r>
          </a:p>
        </p:txBody>
      </p:sp>
      <p:sp>
        <p:nvSpPr>
          <p:cNvPr id="14" name="TextBox 14"/>
          <p:cNvSpPr txBox="1"/>
          <p:nvPr/>
        </p:nvSpPr>
        <p:spPr>
          <a:xfrm>
            <a:off x="12492326" y="5386388"/>
            <a:ext cx="4341300" cy="447675"/>
          </a:xfrm>
          <a:prstGeom prst="rect">
            <a:avLst/>
          </a:prstGeom>
        </p:spPr>
        <p:txBody>
          <a:bodyPr lIns="0" tIns="0" rIns="0" bIns="0" rtlCol="0" anchor="t">
            <a:spAutoFit/>
          </a:bodyPr>
          <a:lstStyle/>
          <a:p>
            <a:pPr algn="ctr">
              <a:lnSpc>
                <a:spcPts val="3599"/>
              </a:lnSpc>
              <a:spcBef>
                <a:spcPct val="0"/>
              </a:spcBef>
            </a:pPr>
            <a:r>
              <a:rPr lang="en-US" sz="2999" spc="28">
                <a:solidFill>
                  <a:srgbClr val="000000"/>
                </a:solidFill>
                <a:latin typeface="TT Rounds Condensed Bold"/>
                <a:ea typeface="TT Rounds Condensed Bold"/>
                <a:cs typeface="TT Rounds Condensed Bold"/>
                <a:sym typeface="TT Rounds Condensed Bold"/>
              </a:rPr>
              <a:t>Real-World Deployment</a:t>
            </a:r>
          </a:p>
        </p:txBody>
      </p:sp>
      <p:sp>
        <p:nvSpPr>
          <p:cNvPr id="15" name="TextBox 15"/>
          <p:cNvSpPr txBox="1"/>
          <p:nvPr/>
        </p:nvSpPr>
        <p:spPr>
          <a:xfrm>
            <a:off x="12857509" y="5943600"/>
            <a:ext cx="4401791" cy="1647825"/>
          </a:xfrm>
          <a:prstGeom prst="rect">
            <a:avLst/>
          </a:prstGeom>
        </p:spPr>
        <p:txBody>
          <a:bodyPr lIns="0" tIns="0" rIns="0" bIns="0" rtlCol="0" anchor="t">
            <a:spAutoFit/>
          </a:bodyPr>
          <a:lstStyle/>
          <a:p>
            <a:pPr algn="l">
              <a:lnSpc>
                <a:spcPts val="3240"/>
              </a:lnSpc>
              <a:spcBef>
                <a:spcPct val="0"/>
              </a:spcBef>
            </a:pPr>
            <a:r>
              <a:rPr lang="en-US" sz="2700" spc="25">
                <a:solidFill>
                  <a:srgbClr val="000000"/>
                </a:solidFill>
                <a:latin typeface="TT Rounds Condensed"/>
                <a:ea typeface="TT Rounds Condensed"/>
                <a:cs typeface="TT Rounds Condensed"/>
                <a:sym typeface="TT Rounds Condensed"/>
              </a:rPr>
              <a:t>Integrating the model into a practical waste management system poses additional engineering challenges.</a:t>
            </a:r>
          </a:p>
        </p:txBody>
      </p:sp>
      <p:sp>
        <p:nvSpPr>
          <p:cNvPr id="16" name="TextBox 16"/>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TextBox 4"/>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5" name="TextBox 5"/>
          <p:cNvSpPr txBox="1"/>
          <p:nvPr/>
        </p:nvSpPr>
        <p:spPr>
          <a:xfrm>
            <a:off x="7717173" y="1691076"/>
            <a:ext cx="2333387" cy="609600"/>
          </a:xfrm>
          <a:prstGeom prst="rect">
            <a:avLst/>
          </a:prstGeom>
        </p:spPr>
        <p:txBody>
          <a:bodyPr lIns="0" tIns="0" rIns="0" bIns="0" rtlCol="0" anchor="t">
            <a:spAutoFit/>
          </a:bodyPr>
          <a:lstStyle/>
          <a:p>
            <a:pPr algn="ctr">
              <a:lnSpc>
                <a:spcPts val="4799"/>
              </a:lnSpc>
              <a:spcBef>
                <a:spcPct val="0"/>
              </a:spcBef>
            </a:pPr>
            <a:r>
              <a:rPr lang="en-US" sz="3999" u="sng" spc="37">
                <a:solidFill>
                  <a:srgbClr val="000000"/>
                </a:solidFill>
                <a:latin typeface="TT Rounds Condensed Bold"/>
                <a:ea typeface="TT Rounds Condensed Bold"/>
                <a:cs typeface="TT Rounds Condensed Bold"/>
                <a:sym typeface="TT Rounds Condensed Bold"/>
              </a:rPr>
              <a:t>Conclusion</a:t>
            </a:r>
          </a:p>
        </p:txBody>
      </p:sp>
      <p:sp>
        <p:nvSpPr>
          <p:cNvPr id="6" name="TextBox 6"/>
          <p:cNvSpPr txBox="1"/>
          <p:nvPr/>
        </p:nvSpPr>
        <p:spPr>
          <a:xfrm>
            <a:off x="1028700" y="2756892"/>
            <a:ext cx="15958631" cy="5736082"/>
          </a:xfrm>
          <a:prstGeom prst="rect">
            <a:avLst/>
          </a:prstGeom>
        </p:spPr>
        <p:txBody>
          <a:bodyPr lIns="0" tIns="0" rIns="0" bIns="0" rtlCol="0" anchor="t">
            <a:spAutoFit/>
          </a:bodyPr>
          <a:lstStyle/>
          <a:p>
            <a:pPr algn="l">
              <a:lnSpc>
                <a:spcPts val="4153"/>
              </a:lnSpc>
            </a:pPr>
            <a:r>
              <a:rPr lang="en-US" sz="3099" spc="29">
                <a:solidFill>
                  <a:srgbClr val="000000"/>
                </a:solidFill>
                <a:latin typeface="Canva Sans"/>
                <a:ea typeface="Canva Sans"/>
                <a:cs typeface="Canva Sans"/>
                <a:sym typeface="Canva Sans"/>
              </a:rPr>
              <a:t>In conclusion, our project successfully developed and deployed an advanced image classification system for distinguishing biodegradable and non-biodegradable waste. By leveraging MobileNetV2 with a multi-head attention mechanism, we achieved high accuracy and efficiency in waste classification. The model's deployment in a Flutter-based mobile application ensures widespread accessibility and practical usability for promoting sustainable waste management practices. Through rigorous training, validation, and deployment processes, we have demonstrated the capability of AI to enhance environmental sustainability by facilitating accurate waste segregation. Moving forward, ongoing refinements and expansions in model capabilities promise even greater impact in optimizing waste disposal and recycling efforts globally.</a:t>
            </a:r>
          </a:p>
        </p:txBody>
      </p:sp>
      <p:sp>
        <p:nvSpPr>
          <p:cNvPr id="7" name="TextBox 7"/>
          <p:cNvSpPr txBox="1"/>
          <p:nvPr/>
        </p:nvSpPr>
        <p:spPr>
          <a:xfrm>
            <a:off x="10050560" y="814387"/>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5114374" y="5848390"/>
            <a:ext cx="3173164" cy="4114800"/>
          </a:xfrm>
          <a:custGeom>
            <a:avLst/>
            <a:gdLst/>
            <a:ahLst/>
            <a:cxnLst/>
            <a:rect l="l" t="t" r="r" b="b"/>
            <a:pathLst>
              <a:path w="4360053" h="4114800">
                <a:moveTo>
                  <a:pt x="0" y="0"/>
                </a:moveTo>
                <a:lnTo>
                  <a:pt x="4360053" y="0"/>
                </a:lnTo>
                <a:lnTo>
                  <a:pt x="43600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64344" y="298367"/>
            <a:ext cx="2309581" cy="2993740"/>
          </a:xfrm>
          <a:custGeom>
            <a:avLst/>
            <a:gdLst/>
            <a:ahLst/>
            <a:cxnLst/>
            <a:rect l="l" t="t" r="r" b="b"/>
            <a:pathLst>
              <a:path w="2309581" h="2993740">
                <a:moveTo>
                  <a:pt x="0" y="0"/>
                </a:moveTo>
                <a:lnTo>
                  <a:pt x="2309581" y="0"/>
                </a:lnTo>
                <a:lnTo>
                  <a:pt x="2309581" y="2993740"/>
                </a:lnTo>
                <a:lnTo>
                  <a:pt x="0" y="29937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7245342">
            <a:off x="15877751" y="-820314"/>
            <a:ext cx="1832790" cy="4754880"/>
          </a:xfrm>
          <a:custGeom>
            <a:avLst/>
            <a:gdLst/>
            <a:ahLst/>
            <a:cxnLst/>
            <a:rect l="l" t="t" r="r" b="b"/>
            <a:pathLst>
              <a:path w="1832790" h="4754880">
                <a:moveTo>
                  <a:pt x="0" y="0"/>
                </a:moveTo>
                <a:lnTo>
                  <a:pt x="1832790" y="0"/>
                </a:lnTo>
                <a:lnTo>
                  <a:pt x="1832790" y="4754879"/>
                </a:lnTo>
                <a:lnTo>
                  <a:pt x="0" y="4754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4630" y="6388580"/>
            <a:ext cx="2309581" cy="3898419"/>
          </a:xfrm>
          <a:custGeom>
            <a:avLst/>
            <a:gdLst/>
            <a:ahLst/>
            <a:cxnLst/>
            <a:rect l="l" t="t" r="r" b="b"/>
            <a:pathLst>
              <a:path w="2343749" h="4066442">
                <a:moveTo>
                  <a:pt x="0" y="0"/>
                </a:moveTo>
                <a:lnTo>
                  <a:pt x="2343750" y="0"/>
                </a:lnTo>
                <a:lnTo>
                  <a:pt x="2343750" y="4066442"/>
                </a:lnTo>
                <a:lnTo>
                  <a:pt x="0" y="40664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9" name="TextBox 9"/>
          <p:cNvSpPr txBox="1"/>
          <p:nvPr/>
        </p:nvSpPr>
        <p:spPr>
          <a:xfrm>
            <a:off x="2795635" y="3546553"/>
            <a:ext cx="12696729" cy="2842027"/>
          </a:xfrm>
          <a:prstGeom prst="rect">
            <a:avLst/>
          </a:prstGeom>
        </p:spPr>
        <p:txBody>
          <a:bodyPr lIns="0" tIns="0" rIns="0" bIns="0" rtlCol="0" anchor="t">
            <a:spAutoFit/>
          </a:bodyPr>
          <a:lstStyle/>
          <a:p>
            <a:pPr algn="ctr">
              <a:lnSpc>
                <a:spcPts val="23624"/>
              </a:lnSpc>
            </a:pPr>
            <a:r>
              <a:rPr lang="en-US" sz="16874">
                <a:solidFill>
                  <a:srgbClr val="C26B44"/>
                </a:solidFill>
                <a:latin typeface="Brittany"/>
                <a:ea typeface="Brittany"/>
                <a:cs typeface="Brittany"/>
                <a:sym typeface="Brittany"/>
              </a:rPr>
              <a:t>Thank You</a:t>
            </a:r>
          </a:p>
        </p:txBody>
      </p:sp>
      <p:sp>
        <p:nvSpPr>
          <p:cNvPr id="10" name="Freeform 10"/>
          <p:cNvSpPr/>
          <p:nvPr/>
        </p:nvSpPr>
        <p:spPr>
          <a:xfrm>
            <a:off x="-1" y="1"/>
            <a:ext cx="18288001" cy="1638300"/>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10"/>
            <a:stretch>
              <a:fillRect/>
            </a:stretch>
          </a:blipFill>
        </p:spPr>
      </p:sp>
      <p:sp>
        <p:nvSpPr>
          <p:cNvPr id="11" name="Freeform 11"/>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11"/>
            <a:stretch>
              <a:fillRect/>
            </a:stretch>
          </a:blipFill>
        </p:spPr>
      </p:sp>
      <p:sp>
        <p:nvSpPr>
          <p:cNvPr id="12" name="TextBox 12"/>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13" name="TextBox 13"/>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TextBox 4"/>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5" name="TextBox 5"/>
          <p:cNvSpPr txBox="1"/>
          <p:nvPr/>
        </p:nvSpPr>
        <p:spPr>
          <a:xfrm>
            <a:off x="7616492" y="1691076"/>
            <a:ext cx="2518108" cy="705321"/>
          </a:xfrm>
          <a:prstGeom prst="rect">
            <a:avLst/>
          </a:prstGeom>
        </p:spPr>
        <p:txBody>
          <a:bodyPr wrap="square" lIns="0" tIns="0" rIns="0" bIns="0" rtlCol="0" anchor="t">
            <a:spAutoFit/>
          </a:bodyPr>
          <a:lstStyle/>
          <a:p>
            <a:pPr algn="ctr">
              <a:lnSpc>
                <a:spcPts val="5519"/>
              </a:lnSpc>
              <a:spcBef>
                <a:spcPct val="0"/>
              </a:spcBef>
            </a:pPr>
            <a:r>
              <a:rPr lang="en-US" sz="4599" u="sng" spc="43" dirty="0">
                <a:solidFill>
                  <a:srgbClr val="000000"/>
                </a:solidFill>
                <a:latin typeface="TT Rounds Condensed Bold"/>
                <a:ea typeface="TT Rounds Condensed Bold"/>
                <a:cs typeface="TT Rounds Condensed Bold"/>
                <a:sym typeface="TT Rounds Condensed Bold"/>
              </a:rPr>
              <a:t>Objective</a:t>
            </a:r>
          </a:p>
        </p:txBody>
      </p:sp>
      <p:sp>
        <p:nvSpPr>
          <p:cNvPr id="6" name="TextBox 6"/>
          <p:cNvSpPr txBox="1"/>
          <p:nvPr/>
        </p:nvSpPr>
        <p:spPr>
          <a:xfrm>
            <a:off x="214838" y="2951991"/>
            <a:ext cx="13909019" cy="7162800"/>
          </a:xfrm>
          <a:prstGeom prst="rect">
            <a:avLst/>
          </a:prstGeom>
        </p:spPr>
        <p:txBody>
          <a:bodyPr lIns="0" tIns="0" rIns="0" bIns="0" rtlCol="0" anchor="t">
            <a:spAutoFit/>
          </a:bodyPr>
          <a:lstStyle/>
          <a:p>
            <a:pPr algn="l">
              <a:lnSpc>
                <a:spcPts val="3599"/>
              </a:lnSpc>
            </a:pPr>
            <a:r>
              <a:rPr lang="en-US" sz="2999" spc="26">
                <a:solidFill>
                  <a:srgbClr val="000000"/>
                </a:solidFill>
                <a:latin typeface="TT Rounds Condensed"/>
                <a:ea typeface="TT Rounds Condensed"/>
                <a:cs typeface="TT Rounds Condensed"/>
                <a:sym typeface="TT Rounds Condensed"/>
              </a:rPr>
              <a:t>     The primary objective of this project are to:</a:t>
            </a:r>
          </a:p>
          <a:p>
            <a:pPr algn="l">
              <a:lnSpc>
                <a:spcPts val="3599"/>
              </a:lnSpc>
            </a:pPr>
            <a:endParaRPr lang="en-US" sz="2999" spc="26">
              <a:solidFill>
                <a:srgbClr val="000000"/>
              </a:solidFill>
              <a:latin typeface="TT Rounds Condensed"/>
              <a:ea typeface="TT Rounds Condensed"/>
              <a:cs typeface="TT Rounds Condensed"/>
              <a:sym typeface="TT Rounds Condensed"/>
            </a:endParaRPr>
          </a:p>
          <a:p>
            <a:pPr marL="647698" lvl="1" indent="-323849" algn="l">
              <a:lnSpc>
                <a:spcPts val="3599"/>
              </a:lnSpc>
              <a:buFont typeface="Arial"/>
              <a:buChar char="•"/>
            </a:pPr>
            <a:r>
              <a:rPr lang="en-US" sz="2999" spc="26">
                <a:solidFill>
                  <a:srgbClr val="000000"/>
                </a:solidFill>
                <a:latin typeface="TT Rounds Condensed Bold"/>
                <a:ea typeface="TT Rounds Condensed Bold"/>
                <a:cs typeface="TT Rounds Condensed Bold"/>
                <a:sym typeface="TT Rounds Condensed Bold"/>
              </a:rPr>
              <a:t>Develop a robust image classification model:</a:t>
            </a:r>
            <a:r>
              <a:rPr lang="en-US" sz="2999" spc="26">
                <a:solidFill>
                  <a:srgbClr val="000000"/>
                </a:solidFill>
                <a:latin typeface="TT Rounds Condensed"/>
                <a:ea typeface="TT Rounds Condensed"/>
                <a:cs typeface="TT Rounds Condensed"/>
                <a:sym typeface="TT Rounds Condensed"/>
              </a:rPr>
              <a:t> Utilize MobileNetV2 and multi-head attention to accurately classify biodegradable and non-biodegradable waste.</a:t>
            </a:r>
          </a:p>
          <a:p>
            <a:pPr algn="l">
              <a:lnSpc>
                <a:spcPts val="3599"/>
              </a:lnSpc>
            </a:pPr>
            <a:endParaRPr lang="en-US" sz="2999" spc="26">
              <a:solidFill>
                <a:srgbClr val="000000"/>
              </a:solidFill>
              <a:latin typeface="TT Rounds Condensed"/>
              <a:ea typeface="TT Rounds Condensed"/>
              <a:cs typeface="TT Rounds Condensed"/>
              <a:sym typeface="TT Rounds Condensed"/>
            </a:endParaRPr>
          </a:p>
          <a:p>
            <a:pPr marL="647698" lvl="1" indent="-323849" algn="l">
              <a:lnSpc>
                <a:spcPts val="3599"/>
              </a:lnSpc>
              <a:buFont typeface="Arial"/>
              <a:buChar char="•"/>
            </a:pPr>
            <a:r>
              <a:rPr lang="en-US" sz="2999" spc="26">
                <a:solidFill>
                  <a:srgbClr val="000000"/>
                </a:solidFill>
                <a:latin typeface="TT Rounds Condensed Bold"/>
                <a:ea typeface="TT Rounds Condensed Bold"/>
                <a:cs typeface="TT Rounds Condensed Bold"/>
                <a:sym typeface="TT Rounds Condensed Bold"/>
              </a:rPr>
              <a:t>Achieve high accuracy:</a:t>
            </a:r>
            <a:r>
              <a:rPr lang="en-US" sz="2999" spc="26">
                <a:solidFill>
                  <a:srgbClr val="000000"/>
                </a:solidFill>
                <a:latin typeface="TT Rounds Condensed"/>
                <a:ea typeface="TT Rounds Condensed"/>
                <a:cs typeface="TT Rounds Condensed"/>
                <a:sym typeface="TT Rounds Condensed"/>
              </a:rPr>
              <a:t> Ensure the model performs well on both training and validation datasets.</a:t>
            </a:r>
          </a:p>
          <a:p>
            <a:pPr algn="l">
              <a:lnSpc>
                <a:spcPts val="3599"/>
              </a:lnSpc>
            </a:pPr>
            <a:endParaRPr lang="en-US" sz="2999" spc="26">
              <a:solidFill>
                <a:srgbClr val="000000"/>
              </a:solidFill>
              <a:latin typeface="TT Rounds Condensed"/>
              <a:ea typeface="TT Rounds Condensed"/>
              <a:cs typeface="TT Rounds Condensed"/>
              <a:sym typeface="TT Rounds Condensed"/>
            </a:endParaRPr>
          </a:p>
          <a:p>
            <a:pPr marL="647698" lvl="1" indent="-323849" algn="l">
              <a:lnSpc>
                <a:spcPts val="3599"/>
              </a:lnSpc>
              <a:buFont typeface="Arial"/>
              <a:buChar char="•"/>
            </a:pPr>
            <a:r>
              <a:rPr lang="en-US" sz="2999" spc="26">
                <a:solidFill>
                  <a:srgbClr val="000000"/>
                </a:solidFill>
                <a:latin typeface="TT Rounds Condensed Bold"/>
                <a:ea typeface="TT Rounds Condensed Bold"/>
                <a:cs typeface="TT Rounds Condensed Bold"/>
                <a:sym typeface="TT Rounds Condensed Bold"/>
              </a:rPr>
              <a:t>Deploy the model in a mobile application:</a:t>
            </a:r>
            <a:r>
              <a:rPr lang="en-US" sz="2999" spc="26">
                <a:solidFill>
                  <a:srgbClr val="000000"/>
                </a:solidFill>
                <a:latin typeface="TT Rounds Condensed"/>
                <a:ea typeface="TT Rounds Condensed"/>
                <a:cs typeface="TT Rounds Condensed"/>
                <a:sym typeface="TT Rounds Condensed"/>
              </a:rPr>
              <a:t> Create an accessible and user-friendly app using Flutter to enable real-time waste classification.</a:t>
            </a:r>
          </a:p>
          <a:p>
            <a:pPr algn="l">
              <a:lnSpc>
                <a:spcPts val="3599"/>
              </a:lnSpc>
            </a:pPr>
            <a:endParaRPr lang="en-US" sz="2999" spc="26">
              <a:solidFill>
                <a:srgbClr val="000000"/>
              </a:solidFill>
              <a:latin typeface="TT Rounds Condensed"/>
              <a:ea typeface="TT Rounds Condensed"/>
              <a:cs typeface="TT Rounds Condensed"/>
              <a:sym typeface="TT Rounds Condensed"/>
            </a:endParaRPr>
          </a:p>
          <a:p>
            <a:pPr marL="647698" lvl="1" indent="-323849" algn="l">
              <a:lnSpc>
                <a:spcPts val="3599"/>
              </a:lnSpc>
              <a:buFont typeface="Arial"/>
              <a:buChar char="•"/>
            </a:pPr>
            <a:r>
              <a:rPr lang="en-US" sz="2999" spc="26">
                <a:solidFill>
                  <a:srgbClr val="000000"/>
                </a:solidFill>
                <a:latin typeface="TT Rounds Condensed Bold"/>
                <a:ea typeface="TT Rounds Condensed Bold"/>
                <a:cs typeface="TT Rounds Condensed Bold"/>
                <a:sym typeface="TT Rounds Condensed Bold"/>
              </a:rPr>
              <a:t>Promote environmental awareness:</a:t>
            </a:r>
            <a:r>
              <a:rPr lang="en-US" sz="2999" spc="26">
                <a:solidFill>
                  <a:srgbClr val="000000"/>
                </a:solidFill>
                <a:latin typeface="TT Rounds Condensed"/>
                <a:ea typeface="TT Rounds Condensed"/>
                <a:cs typeface="TT Rounds Condensed"/>
                <a:sym typeface="TT Rounds Condensed"/>
              </a:rPr>
              <a:t> Encourage proper waste management practices through the application of advanced AI technologies.</a:t>
            </a:r>
          </a:p>
          <a:p>
            <a:pPr algn="l">
              <a:lnSpc>
                <a:spcPts val="3599"/>
              </a:lnSpc>
            </a:pPr>
            <a:endParaRPr lang="en-US" sz="2999" spc="26">
              <a:solidFill>
                <a:srgbClr val="000000"/>
              </a:solidFill>
              <a:latin typeface="TT Rounds Condensed"/>
              <a:ea typeface="TT Rounds Condensed"/>
              <a:cs typeface="TT Rounds Condensed"/>
              <a:sym typeface="TT Rounds Condensed"/>
            </a:endParaRPr>
          </a:p>
          <a:p>
            <a:pPr algn="l">
              <a:lnSpc>
                <a:spcPts val="3599"/>
              </a:lnSpc>
            </a:pPr>
            <a:endParaRPr lang="en-US" sz="2999" spc="26">
              <a:solidFill>
                <a:srgbClr val="000000"/>
              </a:solidFill>
              <a:latin typeface="TT Rounds Condensed"/>
              <a:ea typeface="TT Rounds Condensed"/>
              <a:cs typeface="TT Rounds Condensed"/>
              <a:sym typeface="TT Rounds Condensed"/>
            </a:endParaRPr>
          </a:p>
          <a:p>
            <a:pPr algn="just">
              <a:lnSpc>
                <a:spcPts val="3599"/>
              </a:lnSpc>
              <a:spcBef>
                <a:spcPct val="0"/>
              </a:spcBef>
            </a:pPr>
            <a:endParaRPr lang="en-US" sz="2999" spc="26">
              <a:solidFill>
                <a:srgbClr val="000000"/>
              </a:solidFill>
              <a:latin typeface="TT Rounds Condensed"/>
              <a:ea typeface="TT Rounds Condensed"/>
              <a:cs typeface="TT Rounds Condensed"/>
              <a:sym typeface="TT Rounds Condensed"/>
            </a:endParaRPr>
          </a:p>
        </p:txBody>
      </p:sp>
      <p:sp>
        <p:nvSpPr>
          <p:cNvPr id="7" name="TextBox 7"/>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TextBox 4"/>
          <p:cNvSpPr txBox="1"/>
          <p:nvPr/>
        </p:nvSpPr>
        <p:spPr>
          <a:xfrm>
            <a:off x="527883" y="2710251"/>
            <a:ext cx="11271912" cy="6853598"/>
          </a:xfrm>
          <a:prstGeom prst="rect">
            <a:avLst/>
          </a:prstGeom>
        </p:spPr>
        <p:txBody>
          <a:bodyPr lIns="0" tIns="0" rIns="0" bIns="0" rtlCol="0" anchor="t">
            <a:spAutoFit/>
          </a:bodyPr>
          <a:lstStyle/>
          <a:p>
            <a:pPr algn="l">
              <a:lnSpc>
                <a:spcPts val="4506"/>
              </a:lnSpc>
            </a:pPr>
            <a:r>
              <a:rPr lang="en-US" sz="3413" spc="252">
                <a:solidFill>
                  <a:srgbClr val="000000"/>
                </a:solidFill>
                <a:latin typeface="Canva Sans Bold"/>
                <a:ea typeface="Canva Sans Bold"/>
                <a:cs typeface="Canva Sans Bold"/>
                <a:sym typeface="Canva Sans Bold"/>
              </a:rPr>
              <a:t>Project Overview:</a:t>
            </a:r>
            <a:r>
              <a:rPr lang="en-US" sz="3413" spc="252">
                <a:solidFill>
                  <a:srgbClr val="000000"/>
                </a:solidFill>
                <a:latin typeface="Canva Sans"/>
                <a:ea typeface="Canva Sans"/>
                <a:cs typeface="Canva Sans"/>
                <a:sym typeface="Canva Sans"/>
              </a:rPr>
              <a:t> The goal of this project is to develop an advanced image classification model capable of distinguishing between biodegradable and non-biodegradable waste. By leveraging the power of transfer learning with the MobileNetV2 model and enhancing it with a multi-head attention mechanism, the project aims to achieve high accuracy in waste classification. The final model is deployed as a mobile application using Flutter, making it accessible and user-friendly for real-world use.</a:t>
            </a:r>
          </a:p>
        </p:txBody>
      </p:sp>
      <p:sp>
        <p:nvSpPr>
          <p:cNvPr id="5" name="Freeform 5"/>
          <p:cNvSpPr/>
          <p:nvPr/>
        </p:nvSpPr>
        <p:spPr>
          <a:xfrm>
            <a:off x="12134392" y="3016024"/>
            <a:ext cx="5751215" cy="5565692"/>
          </a:xfrm>
          <a:custGeom>
            <a:avLst/>
            <a:gdLst/>
            <a:ahLst/>
            <a:cxnLst/>
            <a:rect l="l" t="t" r="r" b="b"/>
            <a:pathLst>
              <a:path w="5751215" h="5565692">
                <a:moveTo>
                  <a:pt x="0" y="0"/>
                </a:moveTo>
                <a:lnTo>
                  <a:pt x="5751214" y="0"/>
                </a:lnTo>
                <a:lnTo>
                  <a:pt x="5751214" y="5565692"/>
                </a:lnTo>
                <a:lnTo>
                  <a:pt x="0" y="5565692"/>
                </a:lnTo>
                <a:lnTo>
                  <a:pt x="0" y="0"/>
                </a:lnTo>
                <a:close/>
              </a:path>
            </a:pathLst>
          </a:custGeom>
          <a:blipFill>
            <a:blip r:embed="rId4"/>
            <a:stretch>
              <a:fillRect/>
            </a:stretch>
          </a:blipFill>
        </p:spPr>
      </p:sp>
      <p:sp>
        <p:nvSpPr>
          <p:cNvPr id="6" name="TextBox 6"/>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7" name="TextBox 7"/>
          <p:cNvSpPr txBox="1"/>
          <p:nvPr/>
        </p:nvSpPr>
        <p:spPr>
          <a:xfrm>
            <a:off x="7085593" y="1691076"/>
            <a:ext cx="3170872" cy="723900"/>
          </a:xfrm>
          <a:prstGeom prst="rect">
            <a:avLst/>
          </a:prstGeom>
        </p:spPr>
        <p:txBody>
          <a:bodyPr lIns="0" tIns="0" rIns="0" bIns="0" rtlCol="0" anchor="t">
            <a:spAutoFit/>
          </a:bodyPr>
          <a:lstStyle/>
          <a:p>
            <a:pPr algn="ctr">
              <a:lnSpc>
                <a:spcPts val="5639"/>
              </a:lnSpc>
              <a:spcBef>
                <a:spcPct val="0"/>
              </a:spcBef>
            </a:pPr>
            <a:r>
              <a:rPr lang="en-US" sz="4699" u="sng" spc="43">
                <a:solidFill>
                  <a:srgbClr val="000000"/>
                </a:solidFill>
                <a:latin typeface="TT Rounds Condensed Bold"/>
                <a:ea typeface="TT Rounds Condensed Bold"/>
                <a:cs typeface="TT Rounds Condensed Bold"/>
                <a:sym typeface="TT Rounds Condensed Bold"/>
              </a:rPr>
              <a:t>Introduction</a:t>
            </a:r>
          </a:p>
        </p:txBody>
      </p:sp>
      <p:sp>
        <p:nvSpPr>
          <p:cNvPr id="8" name="TextBox 8"/>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TextBox 4"/>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5" name="TextBox 5"/>
          <p:cNvSpPr txBox="1"/>
          <p:nvPr/>
        </p:nvSpPr>
        <p:spPr>
          <a:xfrm>
            <a:off x="7425466" y="1551652"/>
            <a:ext cx="2937734" cy="676275"/>
          </a:xfrm>
          <a:prstGeom prst="rect">
            <a:avLst/>
          </a:prstGeom>
        </p:spPr>
        <p:txBody>
          <a:bodyPr wrap="square" lIns="0" tIns="0" rIns="0" bIns="0" rtlCol="0" anchor="t">
            <a:spAutoFit/>
          </a:bodyPr>
          <a:lstStyle/>
          <a:p>
            <a:pPr algn="ctr">
              <a:lnSpc>
                <a:spcPts val="5399"/>
              </a:lnSpc>
              <a:spcBef>
                <a:spcPct val="0"/>
              </a:spcBef>
            </a:pPr>
            <a:r>
              <a:rPr lang="en-US" sz="4499" u="sng" spc="42" dirty="0">
                <a:solidFill>
                  <a:srgbClr val="000000"/>
                </a:solidFill>
                <a:latin typeface="TT Rounds Condensed Bold"/>
                <a:ea typeface="TT Rounds Condensed Bold"/>
                <a:cs typeface="TT Rounds Condensed Bold"/>
                <a:sym typeface="TT Rounds Condensed Bold"/>
              </a:rPr>
              <a:t>Importance</a:t>
            </a:r>
          </a:p>
        </p:txBody>
      </p:sp>
      <p:sp>
        <p:nvSpPr>
          <p:cNvPr id="6" name="TextBox 6"/>
          <p:cNvSpPr txBox="1"/>
          <p:nvPr/>
        </p:nvSpPr>
        <p:spPr>
          <a:xfrm>
            <a:off x="331704" y="2433637"/>
            <a:ext cx="17697149" cy="6485348"/>
          </a:xfrm>
          <a:prstGeom prst="rect">
            <a:avLst/>
          </a:prstGeom>
        </p:spPr>
        <p:txBody>
          <a:bodyPr lIns="0" tIns="0" rIns="0" bIns="0" rtlCol="0" anchor="t">
            <a:spAutoFit/>
          </a:bodyPr>
          <a:lstStyle/>
          <a:p>
            <a:pPr algn="l">
              <a:lnSpc>
                <a:spcPts val="4698"/>
              </a:lnSpc>
            </a:pPr>
            <a:r>
              <a:rPr lang="en-US" sz="3532" spc="215" dirty="0">
                <a:solidFill>
                  <a:srgbClr val="000000"/>
                </a:solidFill>
                <a:latin typeface="TT Rounds Condensed"/>
                <a:ea typeface="TT Rounds Condensed"/>
                <a:cs typeface="TT Rounds Condensed"/>
                <a:sym typeface="TT Rounds Condensed"/>
              </a:rPr>
              <a:t>Classifying biodegradable and non-biodegradable waste is crucial for effective waste management and environmental sustainability. Accurate classification helps in:</a:t>
            </a:r>
          </a:p>
          <a:p>
            <a:pPr marL="762741" lvl="1" indent="-381371" algn="l">
              <a:lnSpc>
                <a:spcPts val="4698"/>
              </a:lnSpc>
              <a:buFont typeface="Arial"/>
              <a:buChar char="•"/>
            </a:pPr>
            <a:r>
              <a:rPr lang="en-US" sz="3532" spc="215" dirty="0">
                <a:solidFill>
                  <a:srgbClr val="000000"/>
                </a:solidFill>
                <a:latin typeface="TT Rounds Condensed Bold"/>
                <a:ea typeface="TT Rounds Condensed Bold"/>
                <a:cs typeface="TT Rounds Condensed Bold"/>
                <a:sym typeface="TT Rounds Condensed Bold"/>
              </a:rPr>
              <a:t>Waste Segregation:</a:t>
            </a:r>
            <a:r>
              <a:rPr lang="en-US" sz="3532" spc="215" dirty="0">
                <a:solidFill>
                  <a:srgbClr val="000000"/>
                </a:solidFill>
                <a:latin typeface="TT Rounds Condensed"/>
                <a:ea typeface="TT Rounds Condensed"/>
                <a:cs typeface="TT Rounds Condensed"/>
                <a:sym typeface="TT Rounds Condensed"/>
              </a:rPr>
              <a:t> Ensuring proper disposal and recycling processes.</a:t>
            </a:r>
          </a:p>
          <a:p>
            <a:pPr marL="762741" lvl="1" indent="-381371" algn="l">
              <a:lnSpc>
                <a:spcPts val="4698"/>
              </a:lnSpc>
              <a:buFont typeface="Arial"/>
              <a:buChar char="•"/>
            </a:pPr>
            <a:r>
              <a:rPr lang="en-US" sz="3532" spc="215" dirty="0">
                <a:solidFill>
                  <a:srgbClr val="000000"/>
                </a:solidFill>
                <a:latin typeface="TT Rounds Condensed Bold"/>
                <a:ea typeface="TT Rounds Condensed Bold"/>
                <a:cs typeface="TT Rounds Condensed Bold"/>
                <a:sym typeface="TT Rounds Condensed Bold"/>
              </a:rPr>
              <a:t>Environmental Impact</a:t>
            </a:r>
            <a:r>
              <a:rPr lang="en-US" sz="3532" spc="215" dirty="0">
                <a:solidFill>
                  <a:srgbClr val="000000"/>
                </a:solidFill>
                <a:latin typeface="TT Rounds Condensed"/>
                <a:ea typeface="TT Rounds Condensed"/>
                <a:cs typeface="TT Rounds Condensed"/>
                <a:sym typeface="TT Rounds Condensed"/>
              </a:rPr>
              <a:t>: Reducing pollution and conserving natural resources.</a:t>
            </a:r>
          </a:p>
          <a:p>
            <a:pPr marL="762741" lvl="1" indent="-381371" algn="l">
              <a:lnSpc>
                <a:spcPts val="4698"/>
              </a:lnSpc>
              <a:buFont typeface="Arial"/>
              <a:buChar char="•"/>
            </a:pPr>
            <a:r>
              <a:rPr lang="en-US" sz="3532" spc="215" dirty="0">
                <a:solidFill>
                  <a:srgbClr val="000000"/>
                </a:solidFill>
                <a:latin typeface="TT Rounds Condensed Bold"/>
                <a:ea typeface="TT Rounds Condensed Bold"/>
                <a:cs typeface="TT Rounds Condensed Bold"/>
                <a:sym typeface="TT Rounds Condensed Bold"/>
              </a:rPr>
              <a:t>Public Health:</a:t>
            </a:r>
            <a:r>
              <a:rPr lang="en-US" sz="3532" spc="215" dirty="0">
                <a:solidFill>
                  <a:srgbClr val="000000"/>
                </a:solidFill>
                <a:latin typeface="TT Rounds Condensed"/>
                <a:ea typeface="TT Rounds Condensed"/>
                <a:cs typeface="TT Rounds Condensed"/>
                <a:sym typeface="TT Rounds Condensed"/>
              </a:rPr>
              <a:t> Minimizing health hazards associated with improper waste disposal.</a:t>
            </a:r>
          </a:p>
          <a:p>
            <a:pPr marL="762741" lvl="1" indent="-381371" algn="l">
              <a:lnSpc>
                <a:spcPts val="4698"/>
              </a:lnSpc>
              <a:buFont typeface="Arial"/>
              <a:buChar char="•"/>
            </a:pPr>
            <a:r>
              <a:rPr lang="en-US" sz="3532" spc="215" dirty="0">
                <a:solidFill>
                  <a:srgbClr val="000000"/>
                </a:solidFill>
                <a:latin typeface="TT Rounds Condensed Bold"/>
                <a:ea typeface="TT Rounds Condensed Bold"/>
                <a:cs typeface="TT Rounds Condensed Bold"/>
                <a:sym typeface="TT Rounds Condensed Bold"/>
              </a:rPr>
              <a:t>Economic Efficiency:</a:t>
            </a:r>
            <a:r>
              <a:rPr lang="en-US" sz="3532" spc="215" dirty="0">
                <a:solidFill>
                  <a:srgbClr val="000000"/>
                </a:solidFill>
                <a:latin typeface="TT Rounds Condensed"/>
                <a:ea typeface="TT Rounds Condensed"/>
                <a:cs typeface="TT Rounds Condensed"/>
                <a:sym typeface="TT Rounds Condensed"/>
              </a:rPr>
              <a:t> Enhancing recycling efficiency and reducing waste management costs.</a:t>
            </a:r>
          </a:p>
          <a:p>
            <a:pPr algn="l">
              <a:lnSpc>
                <a:spcPts val="4698"/>
              </a:lnSpc>
            </a:pPr>
            <a:r>
              <a:rPr lang="en-US" sz="3532" spc="215" dirty="0">
                <a:solidFill>
                  <a:srgbClr val="000000"/>
                </a:solidFill>
                <a:latin typeface="TT Rounds Condensed"/>
                <a:ea typeface="TT Rounds Condensed"/>
                <a:cs typeface="TT Rounds Condensed"/>
                <a:sym typeface="TT Rounds Condensed"/>
              </a:rPr>
              <a:t>This project not only contributes to technological advancements in AI but also addresses significant environmental and societal challenges.</a:t>
            </a:r>
          </a:p>
          <a:p>
            <a:pPr algn="l">
              <a:lnSpc>
                <a:spcPts val="4698"/>
              </a:lnSpc>
            </a:pPr>
            <a:endParaRPr lang="en-US" sz="3532" spc="215" dirty="0">
              <a:solidFill>
                <a:srgbClr val="000000"/>
              </a:solidFill>
              <a:latin typeface="TT Rounds Condensed"/>
              <a:ea typeface="TT Rounds Condensed"/>
              <a:cs typeface="TT Rounds Condensed"/>
              <a:sym typeface="TT Rounds Condensed"/>
            </a:endParaRPr>
          </a:p>
        </p:txBody>
      </p:sp>
      <p:sp>
        <p:nvSpPr>
          <p:cNvPr id="7" name="TextBox 7"/>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12843188" y="1538071"/>
            <a:ext cx="5444812" cy="7884929"/>
          </a:xfrm>
          <a:custGeom>
            <a:avLst/>
            <a:gdLst/>
            <a:ahLst/>
            <a:cxnLst/>
            <a:rect l="l" t="t" r="r" b="b"/>
            <a:pathLst>
              <a:path w="5444812" h="7884929">
                <a:moveTo>
                  <a:pt x="0" y="0"/>
                </a:moveTo>
                <a:lnTo>
                  <a:pt x="5444812" y="0"/>
                </a:lnTo>
                <a:lnTo>
                  <a:pt x="5444812" y="7884929"/>
                </a:lnTo>
                <a:lnTo>
                  <a:pt x="0" y="7884929"/>
                </a:lnTo>
                <a:lnTo>
                  <a:pt x="0" y="0"/>
                </a:lnTo>
                <a:close/>
              </a:path>
            </a:pathLst>
          </a:custGeom>
          <a:blipFill>
            <a:blip r:embed="rId4"/>
            <a:stretch>
              <a:fillRect t="-1790" b="-1790"/>
            </a:stretch>
          </a:blipFill>
        </p:spPr>
      </p:sp>
      <p:sp>
        <p:nvSpPr>
          <p:cNvPr id="5" name="Freeform 5"/>
          <p:cNvSpPr/>
          <p:nvPr/>
        </p:nvSpPr>
        <p:spPr>
          <a:xfrm>
            <a:off x="13104703" y="4896659"/>
            <a:ext cx="4921782" cy="3248620"/>
          </a:xfrm>
          <a:custGeom>
            <a:avLst/>
            <a:gdLst/>
            <a:ahLst/>
            <a:cxnLst/>
            <a:rect l="l" t="t" r="r" b="b"/>
            <a:pathLst>
              <a:path w="4921782" h="3248620">
                <a:moveTo>
                  <a:pt x="0" y="0"/>
                </a:moveTo>
                <a:lnTo>
                  <a:pt x="4921782" y="0"/>
                </a:lnTo>
                <a:lnTo>
                  <a:pt x="4921782" y="3248620"/>
                </a:lnTo>
                <a:lnTo>
                  <a:pt x="0" y="3248620"/>
                </a:lnTo>
                <a:lnTo>
                  <a:pt x="0" y="0"/>
                </a:lnTo>
                <a:close/>
              </a:path>
            </a:pathLst>
          </a:custGeom>
          <a:blipFill>
            <a:blip r:embed="rId5"/>
            <a:stretch>
              <a:fillRect/>
            </a:stretch>
          </a:blipFill>
        </p:spPr>
      </p:sp>
      <p:sp>
        <p:nvSpPr>
          <p:cNvPr id="6" name="TextBox 6"/>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7" name="TextBox 7"/>
          <p:cNvSpPr txBox="1"/>
          <p:nvPr/>
        </p:nvSpPr>
        <p:spPr>
          <a:xfrm>
            <a:off x="6346349" y="1700601"/>
            <a:ext cx="4696658" cy="676275"/>
          </a:xfrm>
          <a:prstGeom prst="rect">
            <a:avLst/>
          </a:prstGeom>
        </p:spPr>
        <p:txBody>
          <a:bodyPr lIns="0" tIns="0" rIns="0" bIns="0" rtlCol="0" anchor="t">
            <a:spAutoFit/>
          </a:bodyPr>
          <a:lstStyle/>
          <a:p>
            <a:pPr algn="ctr">
              <a:lnSpc>
                <a:spcPts val="5399"/>
              </a:lnSpc>
              <a:spcBef>
                <a:spcPct val="0"/>
              </a:spcBef>
            </a:pPr>
            <a:r>
              <a:rPr lang="en-US" sz="4499" u="sng" spc="42">
                <a:solidFill>
                  <a:srgbClr val="000000"/>
                </a:solidFill>
                <a:latin typeface="TT Rounds Condensed Bold"/>
                <a:ea typeface="TT Rounds Condensed Bold"/>
                <a:cs typeface="TT Rounds Condensed Bold"/>
                <a:sym typeface="TT Rounds Condensed Bold"/>
              </a:rPr>
              <a:t>Problem Statement</a:t>
            </a:r>
          </a:p>
        </p:txBody>
      </p:sp>
      <p:sp>
        <p:nvSpPr>
          <p:cNvPr id="8" name="TextBox 8"/>
          <p:cNvSpPr txBox="1"/>
          <p:nvPr/>
        </p:nvSpPr>
        <p:spPr>
          <a:xfrm>
            <a:off x="282761" y="2719776"/>
            <a:ext cx="11517033" cy="4353766"/>
          </a:xfrm>
          <a:prstGeom prst="rect">
            <a:avLst/>
          </a:prstGeom>
        </p:spPr>
        <p:txBody>
          <a:bodyPr lIns="0" tIns="0" rIns="0" bIns="0" rtlCol="0" anchor="t">
            <a:spAutoFit/>
          </a:bodyPr>
          <a:lstStyle/>
          <a:p>
            <a:pPr algn="l">
              <a:lnSpc>
                <a:spcPts val="3890"/>
              </a:lnSpc>
              <a:spcBef>
                <a:spcPct val="0"/>
              </a:spcBef>
            </a:pPr>
            <a:r>
              <a:rPr lang="en-US" sz="3241" spc="30">
                <a:solidFill>
                  <a:srgbClr val="000000"/>
                </a:solidFill>
                <a:latin typeface="TT Rounds Condensed Bold"/>
                <a:ea typeface="TT Rounds Condensed Bold"/>
                <a:cs typeface="TT Rounds Condensed Bold"/>
                <a:sym typeface="TT Rounds Condensed Bold"/>
              </a:rPr>
              <a:t>Problem:</a:t>
            </a:r>
            <a:r>
              <a:rPr lang="en-US" sz="3241" spc="30">
                <a:solidFill>
                  <a:srgbClr val="000000"/>
                </a:solidFill>
                <a:latin typeface="TT Rounds Condensed"/>
                <a:ea typeface="TT Rounds Condensed"/>
                <a:cs typeface="TT Rounds Condensed"/>
                <a:sym typeface="TT Rounds Condensed"/>
              </a:rPr>
              <a:t> The increasing volume of waste generated globally presents significant challenges to waste management systems. Improper disposal of waste leads to environmental pollution, health hazards, and inefficient resource use. A major part of the problem is the difficulty in accurately and efficiently classifying waste into biodegradable and non-biodegradable categories. Traditional methods of waste classification are labor-intensive, prone to errors, and not scalable. This highlights the need for an automated, accurate, and scalable solution to assist in waste segregation.</a:t>
            </a:r>
          </a:p>
        </p:txBody>
      </p:sp>
      <p:sp>
        <p:nvSpPr>
          <p:cNvPr id="9" name="TextBox 9"/>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2211127" y="5539733"/>
            <a:ext cx="4063439" cy="2627547"/>
          </a:xfrm>
          <a:custGeom>
            <a:avLst/>
            <a:gdLst/>
            <a:ahLst/>
            <a:cxnLst/>
            <a:rect l="l" t="t" r="r" b="b"/>
            <a:pathLst>
              <a:path w="4063439" h="2627547">
                <a:moveTo>
                  <a:pt x="0" y="0"/>
                </a:moveTo>
                <a:lnTo>
                  <a:pt x="4063438" y="0"/>
                </a:lnTo>
                <a:lnTo>
                  <a:pt x="4063438" y="2627547"/>
                </a:lnTo>
                <a:lnTo>
                  <a:pt x="0" y="2627547"/>
                </a:lnTo>
                <a:lnTo>
                  <a:pt x="0" y="0"/>
                </a:lnTo>
                <a:close/>
              </a:path>
            </a:pathLst>
          </a:custGeom>
          <a:blipFill>
            <a:blip r:embed="rId4"/>
            <a:stretch>
              <a:fillRect l="-1163" r="-3491"/>
            </a:stretch>
          </a:blipFill>
        </p:spPr>
      </p:sp>
      <p:sp>
        <p:nvSpPr>
          <p:cNvPr id="5" name="Freeform 5"/>
          <p:cNvSpPr/>
          <p:nvPr/>
        </p:nvSpPr>
        <p:spPr>
          <a:xfrm>
            <a:off x="9860650" y="5539733"/>
            <a:ext cx="3878289" cy="2627547"/>
          </a:xfrm>
          <a:custGeom>
            <a:avLst/>
            <a:gdLst/>
            <a:ahLst/>
            <a:cxnLst/>
            <a:rect l="l" t="t" r="r" b="b"/>
            <a:pathLst>
              <a:path w="3878289" h="2627547">
                <a:moveTo>
                  <a:pt x="0" y="0"/>
                </a:moveTo>
                <a:lnTo>
                  <a:pt x="3878289" y="0"/>
                </a:lnTo>
                <a:lnTo>
                  <a:pt x="3878289" y="2627547"/>
                </a:lnTo>
                <a:lnTo>
                  <a:pt x="0" y="2627547"/>
                </a:lnTo>
                <a:lnTo>
                  <a:pt x="0" y="0"/>
                </a:lnTo>
                <a:close/>
              </a:path>
            </a:pathLst>
          </a:custGeom>
          <a:blipFill>
            <a:blip r:embed="rId5"/>
            <a:stretch>
              <a:fillRect l="-4825" r="-4825"/>
            </a:stretch>
          </a:blipFill>
        </p:spPr>
      </p:sp>
      <p:sp>
        <p:nvSpPr>
          <p:cNvPr id="6" name="TextBox 6"/>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7" name="TextBox 7"/>
          <p:cNvSpPr txBox="1"/>
          <p:nvPr/>
        </p:nvSpPr>
        <p:spPr>
          <a:xfrm>
            <a:off x="7815473" y="1691076"/>
            <a:ext cx="1930956" cy="704850"/>
          </a:xfrm>
          <a:prstGeom prst="rect">
            <a:avLst/>
          </a:prstGeom>
        </p:spPr>
        <p:txBody>
          <a:bodyPr lIns="0" tIns="0" rIns="0" bIns="0" rtlCol="0" anchor="t">
            <a:spAutoFit/>
          </a:bodyPr>
          <a:lstStyle/>
          <a:p>
            <a:pPr algn="ctr">
              <a:lnSpc>
                <a:spcPts val="5519"/>
              </a:lnSpc>
              <a:spcBef>
                <a:spcPct val="0"/>
              </a:spcBef>
            </a:pPr>
            <a:r>
              <a:rPr lang="en-US" sz="4599" u="sng" spc="43">
                <a:solidFill>
                  <a:srgbClr val="000000"/>
                </a:solidFill>
                <a:latin typeface="TT Rounds Condensed Bold"/>
                <a:ea typeface="TT Rounds Condensed Bold"/>
                <a:cs typeface="TT Rounds Condensed Bold"/>
                <a:sym typeface="TT Rounds Condensed Bold"/>
              </a:rPr>
              <a:t>Dataset</a:t>
            </a:r>
          </a:p>
        </p:txBody>
      </p:sp>
      <p:sp>
        <p:nvSpPr>
          <p:cNvPr id="8" name="TextBox 8"/>
          <p:cNvSpPr txBox="1"/>
          <p:nvPr/>
        </p:nvSpPr>
        <p:spPr>
          <a:xfrm>
            <a:off x="604369" y="2386401"/>
            <a:ext cx="16353164" cy="3153332"/>
          </a:xfrm>
          <a:prstGeom prst="rect">
            <a:avLst/>
          </a:prstGeom>
        </p:spPr>
        <p:txBody>
          <a:bodyPr lIns="0" tIns="0" rIns="0" bIns="0" rtlCol="0" anchor="t">
            <a:spAutoFit/>
          </a:bodyPr>
          <a:lstStyle/>
          <a:p>
            <a:pPr algn="l">
              <a:lnSpc>
                <a:spcPts val="3310"/>
              </a:lnSpc>
            </a:pPr>
            <a:r>
              <a:rPr lang="en-US" sz="2758" spc="24">
                <a:solidFill>
                  <a:srgbClr val="000000"/>
                </a:solidFill>
                <a:latin typeface="TT Rounds Condensed Bold"/>
                <a:ea typeface="TT Rounds Condensed Bold"/>
                <a:cs typeface="TT Rounds Condensed Bold"/>
                <a:sym typeface="TT Rounds Condensed Bold"/>
              </a:rPr>
              <a:t>Description:</a:t>
            </a:r>
          </a:p>
          <a:p>
            <a:pPr marL="554470" lvl="1" indent="-277235" algn="l">
              <a:lnSpc>
                <a:spcPts val="3081"/>
              </a:lnSpc>
              <a:spcBef>
                <a:spcPct val="0"/>
              </a:spcBef>
              <a:buFont typeface="Arial"/>
              <a:buChar char="•"/>
            </a:pPr>
            <a:r>
              <a:rPr lang="en-US" sz="2568" spc="23">
                <a:solidFill>
                  <a:srgbClr val="000000"/>
                </a:solidFill>
                <a:latin typeface="TT Rounds Condensed Bold"/>
                <a:ea typeface="TT Rounds Condensed Bold"/>
                <a:cs typeface="TT Rounds Condensed Bold"/>
                <a:sym typeface="TT Rounds Condensed Bold"/>
              </a:rPr>
              <a:t>Classes:</a:t>
            </a:r>
            <a:r>
              <a:rPr lang="en-US" sz="2568" spc="23">
                <a:solidFill>
                  <a:srgbClr val="000000"/>
                </a:solidFill>
                <a:latin typeface="TT Rounds Condensed"/>
                <a:ea typeface="TT Rounds Condensed"/>
                <a:cs typeface="TT Rounds Condensed"/>
                <a:sym typeface="TT Rounds Condensed"/>
              </a:rPr>
              <a:t> The dataset consists of images classified into two categories: biodegradable and non-biodegradable waste.</a:t>
            </a:r>
          </a:p>
          <a:p>
            <a:pPr marL="554470" lvl="1" indent="-277235" algn="l">
              <a:lnSpc>
                <a:spcPts val="3081"/>
              </a:lnSpc>
              <a:spcBef>
                <a:spcPct val="0"/>
              </a:spcBef>
              <a:buFont typeface="Arial"/>
              <a:buChar char="•"/>
            </a:pPr>
            <a:r>
              <a:rPr lang="en-US" sz="2568" spc="23">
                <a:solidFill>
                  <a:srgbClr val="000000"/>
                </a:solidFill>
                <a:latin typeface="TT Rounds Condensed Bold"/>
                <a:ea typeface="TT Rounds Condensed Bold"/>
                <a:cs typeface="TT Rounds Condensed Bold"/>
                <a:sym typeface="TT Rounds Condensed Bold"/>
              </a:rPr>
              <a:t>Training Set: </a:t>
            </a:r>
            <a:r>
              <a:rPr lang="en-US" sz="2568" spc="23">
                <a:solidFill>
                  <a:srgbClr val="000000"/>
                </a:solidFill>
                <a:latin typeface="TT Rounds Condensed"/>
                <a:ea typeface="TT Rounds Condensed"/>
                <a:cs typeface="TT Rounds Condensed"/>
                <a:sym typeface="TT Rounds Condensed"/>
              </a:rPr>
              <a:t>Contains 30,000images of biodegradable waste and 30,000 images of non-biodegradable waste, totaling 60,000 training images.</a:t>
            </a:r>
          </a:p>
          <a:p>
            <a:pPr marL="554470" lvl="1" indent="-277235" algn="l">
              <a:lnSpc>
                <a:spcPts val="3081"/>
              </a:lnSpc>
              <a:spcBef>
                <a:spcPct val="0"/>
              </a:spcBef>
              <a:buFont typeface="Arial"/>
              <a:buChar char="•"/>
            </a:pPr>
            <a:r>
              <a:rPr lang="en-US" sz="2568" spc="23">
                <a:solidFill>
                  <a:srgbClr val="000000"/>
                </a:solidFill>
                <a:latin typeface="TT Rounds Condensed Bold"/>
                <a:ea typeface="TT Rounds Condensed Bold"/>
                <a:cs typeface="TT Rounds Condensed Bold"/>
                <a:sym typeface="TT Rounds Condensed Bold"/>
              </a:rPr>
              <a:t>Test Set:</a:t>
            </a:r>
            <a:r>
              <a:rPr lang="en-US" sz="2568" spc="23">
                <a:solidFill>
                  <a:srgbClr val="000000"/>
                </a:solidFill>
                <a:latin typeface="TT Rounds Condensed"/>
                <a:ea typeface="TT Rounds Condensed"/>
                <a:cs typeface="TT Rounds Condensed"/>
                <a:sym typeface="TT Rounds Condensed"/>
              </a:rPr>
              <a:t> Contains 8,363 images of biodegradable waste and 8,363 images of non-biodegradable waste, totaling 16,726 test images.</a:t>
            </a:r>
          </a:p>
          <a:p>
            <a:pPr marL="554470" lvl="1" indent="-277235" algn="l">
              <a:lnSpc>
                <a:spcPts val="3081"/>
              </a:lnSpc>
              <a:spcBef>
                <a:spcPct val="0"/>
              </a:spcBef>
              <a:buFont typeface="Arial"/>
              <a:buChar char="•"/>
            </a:pPr>
            <a:r>
              <a:rPr lang="en-US" sz="2568" spc="23">
                <a:solidFill>
                  <a:srgbClr val="000000"/>
                </a:solidFill>
                <a:latin typeface="TT Rounds Condensed Bold"/>
                <a:ea typeface="TT Rounds Condensed Bold"/>
                <a:cs typeface="TT Rounds Condensed Bold"/>
                <a:sym typeface="TT Rounds Condensed Bold"/>
              </a:rPr>
              <a:t>Image Sources:</a:t>
            </a:r>
            <a:r>
              <a:rPr lang="en-US" sz="2568" spc="23">
                <a:solidFill>
                  <a:srgbClr val="000000"/>
                </a:solidFill>
                <a:latin typeface="TT Rounds Condensed"/>
                <a:ea typeface="TT Rounds Condensed"/>
                <a:cs typeface="TT Rounds Condensed"/>
                <a:sym typeface="TT Rounds Condensed"/>
              </a:rPr>
              <a:t> Images were collected from the kaggle website.</a:t>
            </a:r>
          </a:p>
          <a:p>
            <a:pPr algn="l">
              <a:lnSpc>
                <a:spcPts val="3081"/>
              </a:lnSpc>
              <a:spcBef>
                <a:spcPct val="0"/>
              </a:spcBef>
            </a:pPr>
            <a:endParaRPr lang="en-US" sz="2568" spc="23">
              <a:solidFill>
                <a:srgbClr val="000000"/>
              </a:solidFill>
              <a:latin typeface="TT Rounds Condensed"/>
              <a:ea typeface="TT Rounds Condensed"/>
              <a:cs typeface="TT Rounds Condensed"/>
              <a:sym typeface="TT Rounds Condensed"/>
            </a:endParaRPr>
          </a:p>
        </p:txBody>
      </p:sp>
      <p:sp>
        <p:nvSpPr>
          <p:cNvPr id="9" name="TextBox 9"/>
          <p:cNvSpPr txBox="1"/>
          <p:nvPr/>
        </p:nvSpPr>
        <p:spPr>
          <a:xfrm>
            <a:off x="2409832" y="8580828"/>
            <a:ext cx="3075146"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Bold"/>
                <a:ea typeface="TT Rounds Condensed Bold"/>
                <a:cs typeface="TT Rounds Condensed Bold"/>
                <a:sym typeface="TT Rounds Condensed Bold"/>
              </a:rPr>
              <a:t>Biodegradable Waste</a:t>
            </a:r>
          </a:p>
        </p:txBody>
      </p:sp>
      <p:sp>
        <p:nvSpPr>
          <p:cNvPr id="10" name="TextBox 10"/>
          <p:cNvSpPr txBox="1"/>
          <p:nvPr/>
        </p:nvSpPr>
        <p:spPr>
          <a:xfrm>
            <a:off x="9936916" y="8580828"/>
            <a:ext cx="3809762"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Bold"/>
                <a:ea typeface="TT Rounds Condensed Bold"/>
                <a:cs typeface="TT Rounds Condensed Bold"/>
                <a:sym typeface="TT Rounds Condensed Bold"/>
              </a:rPr>
              <a:t>Non-Biodegradable Waste</a:t>
            </a:r>
          </a:p>
        </p:txBody>
      </p:sp>
      <p:sp>
        <p:nvSpPr>
          <p:cNvPr id="11" name="TextBox 11"/>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TextBox 4"/>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5" name="TextBox 5"/>
          <p:cNvSpPr txBox="1"/>
          <p:nvPr/>
        </p:nvSpPr>
        <p:spPr>
          <a:xfrm>
            <a:off x="6558564" y="1556973"/>
            <a:ext cx="4035743" cy="571500"/>
          </a:xfrm>
          <a:prstGeom prst="rect">
            <a:avLst/>
          </a:prstGeom>
        </p:spPr>
        <p:txBody>
          <a:bodyPr lIns="0" tIns="0" rIns="0" bIns="0" rtlCol="0" anchor="t">
            <a:spAutoFit/>
          </a:bodyPr>
          <a:lstStyle/>
          <a:p>
            <a:pPr algn="ctr">
              <a:lnSpc>
                <a:spcPts val="4559"/>
              </a:lnSpc>
              <a:spcBef>
                <a:spcPct val="0"/>
              </a:spcBef>
            </a:pPr>
            <a:r>
              <a:rPr lang="en-US" sz="3799" u="sng" spc="35">
                <a:solidFill>
                  <a:srgbClr val="000000"/>
                </a:solidFill>
                <a:latin typeface="TT Rounds Condensed Bold"/>
                <a:ea typeface="TT Rounds Condensed Bold"/>
                <a:cs typeface="TT Rounds Condensed Bold"/>
                <a:sym typeface="TT Rounds Condensed Bold"/>
              </a:rPr>
              <a:t>Dataset Description</a:t>
            </a:r>
          </a:p>
        </p:txBody>
      </p:sp>
      <p:sp>
        <p:nvSpPr>
          <p:cNvPr id="6" name="TextBox 6"/>
          <p:cNvSpPr txBox="1"/>
          <p:nvPr/>
        </p:nvSpPr>
        <p:spPr>
          <a:xfrm>
            <a:off x="535899" y="2694399"/>
            <a:ext cx="16081072" cy="7381875"/>
          </a:xfrm>
          <a:prstGeom prst="rect">
            <a:avLst/>
          </a:prstGeom>
        </p:spPr>
        <p:txBody>
          <a:bodyPr lIns="0" tIns="0" rIns="0" bIns="0" rtlCol="0" anchor="t">
            <a:spAutoFit/>
          </a:bodyPr>
          <a:lstStyle/>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Resizing:</a:t>
            </a:r>
            <a:r>
              <a:rPr lang="en-US" sz="2700" spc="24">
                <a:solidFill>
                  <a:srgbClr val="000000"/>
                </a:solidFill>
                <a:latin typeface="TT Rounds Condensed"/>
                <a:ea typeface="TT Rounds Condensed"/>
                <a:cs typeface="TT Rounds Condensed"/>
                <a:sym typeface="TT Rounds Condensed"/>
              </a:rPr>
              <a:t> All images were resized to a consistent dimension to fit the input requirements of the MobileNetV2 model (96x96 pixels).</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Normalization</a:t>
            </a:r>
            <a:r>
              <a:rPr lang="en-US" sz="2700" spc="24">
                <a:solidFill>
                  <a:srgbClr val="000000"/>
                </a:solidFill>
                <a:latin typeface="TT Rounds Condensed"/>
                <a:ea typeface="TT Rounds Condensed"/>
                <a:cs typeface="TT Rounds Condensed"/>
                <a:sym typeface="TT Rounds Condensed"/>
              </a:rPr>
              <a:t>: Pixel values were normalized to a range of 0 to 1 to standardize the input data and improve model convergence.</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Augmentation</a:t>
            </a:r>
            <a:r>
              <a:rPr lang="en-US" sz="2700" spc="24">
                <a:solidFill>
                  <a:srgbClr val="000000"/>
                </a:solidFill>
                <a:latin typeface="TT Rounds Condensed"/>
                <a:ea typeface="TT Rounds Condensed"/>
                <a:cs typeface="TT Rounds Condensed"/>
                <a:sym typeface="TT Rounds Condensed"/>
              </a:rPr>
              <a:t>: Data augmentation techniques such as random rotations, flips, and zooms were applied to increase the variability of the training data and reduce overfitting.</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Label Encoding: </a:t>
            </a:r>
            <a:r>
              <a:rPr lang="en-US" sz="2700" spc="24">
                <a:solidFill>
                  <a:srgbClr val="000000"/>
                </a:solidFill>
                <a:latin typeface="TT Rounds Condensed"/>
                <a:ea typeface="TT Rounds Condensed"/>
                <a:cs typeface="TT Rounds Condensed"/>
                <a:sym typeface="TT Rounds Condensed"/>
              </a:rPr>
              <a:t>The class labels (biodegradable and non-biodegradable) were encoded as binary values (0 and 1) for compatibility with the model's output layer.</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algn="l">
              <a:lnSpc>
                <a:spcPts val="3240"/>
              </a:lnSpc>
              <a:spcBef>
                <a:spcPct val="0"/>
              </a:spcBef>
            </a:pPr>
            <a:r>
              <a:rPr lang="en-US" sz="2700" spc="24">
                <a:solidFill>
                  <a:srgbClr val="000000"/>
                </a:solidFill>
                <a:latin typeface="TT Rounds Condensed"/>
                <a:ea typeface="TT Rounds Condensed"/>
                <a:cs typeface="TT Rounds Condensed"/>
                <a:sym typeface="TT Rounds Condensed"/>
              </a:rPr>
              <a:t>These preprocessing steps ensure that the dataset is clean, standardized, and suitable for training an accurate and robust image classification model.</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p:txBody>
      </p:sp>
      <p:sp>
        <p:nvSpPr>
          <p:cNvPr id="7" name="TextBox 7"/>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3731321" y="5707060"/>
            <a:ext cx="8628226" cy="3715940"/>
          </a:xfrm>
          <a:custGeom>
            <a:avLst/>
            <a:gdLst/>
            <a:ahLst/>
            <a:cxnLst/>
            <a:rect l="l" t="t" r="r" b="b"/>
            <a:pathLst>
              <a:path w="8628226" h="3715940">
                <a:moveTo>
                  <a:pt x="0" y="0"/>
                </a:moveTo>
                <a:lnTo>
                  <a:pt x="8628226" y="0"/>
                </a:lnTo>
                <a:lnTo>
                  <a:pt x="8628226" y="3715940"/>
                </a:lnTo>
                <a:lnTo>
                  <a:pt x="0" y="3715940"/>
                </a:lnTo>
                <a:lnTo>
                  <a:pt x="0" y="0"/>
                </a:lnTo>
                <a:close/>
              </a:path>
            </a:pathLst>
          </a:custGeom>
          <a:blipFill>
            <a:blip r:embed="rId4"/>
            <a:stretch>
              <a:fillRect t="-7000" r="-4443"/>
            </a:stretch>
          </a:blipFill>
        </p:spPr>
      </p:sp>
      <p:sp>
        <p:nvSpPr>
          <p:cNvPr id="5" name="TextBox 5"/>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6" name="TextBox 6"/>
          <p:cNvSpPr txBox="1"/>
          <p:nvPr/>
        </p:nvSpPr>
        <p:spPr>
          <a:xfrm>
            <a:off x="6694906" y="1700601"/>
            <a:ext cx="3830955" cy="561975"/>
          </a:xfrm>
          <a:prstGeom prst="rect">
            <a:avLst/>
          </a:prstGeom>
        </p:spPr>
        <p:txBody>
          <a:bodyPr lIns="0" tIns="0" rIns="0" bIns="0" rtlCol="0" anchor="t">
            <a:spAutoFit/>
          </a:bodyPr>
          <a:lstStyle/>
          <a:p>
            <a:pPr algn="l">
              <a:lnSpc>
                <a:spcPts val="4439"/>
              </a:lnSpc>
              <a:spcBef>
                <a:spcPct val="0"/>
              </a:spcBef>
            </a:pPr>
            <a:r>
              <a:rPr lang="en-US" sz="3699" u="sng" spc="34">
                <a:solidFill>
                  <a:srgbClr val="000000"/>
                </a:solidFill>
                <a:latin typeface="TT Rounds Condensed Bold"/>
                <a:ea typeface="TT Rounds Condensed Bold"/>
                <a:cs typeface="TT Rounds Condensed Bold"/>
                <a:sym typeface="TT Rounds Condensed Bold"/>
              </a:rPr>
              <a:t>Model Architecture</a:t>
            </a:r>
          </a:p>
        </p:txBody>
      </p:sp>
      <p:sp>
        <p:nvSpPr>
          <p:cNvPr id="7" name="TextBox 7"/>
          <p:cNvSpPr txBox="1"/>
          <p:nvPr/>
        </p:nvSpPr>
        <p:spPr>
          <a:xfrm>
            <a:off x="319826" y="2605476"/>
            <a:ext cx="15451217" cy="3362325"/>
          </a:xfrm>
          <a:prstGeom prst="rect">
            <a:avLst/>
          </a:prstGeom>
        </p:spPr>
        <p:txBody>
          <a:bodyPr lIns="0" tIns="0" rIns="0" bIns="0" rtlCol="0" anchor="t">
            <a:spAutoFit/>
          </a:bodyPr>
          <a:lstStyle/>
          <a:p>
            <a:pPr algn="l">
              <a:lnSpc>
                <a:spcPts val="3959"/>
              </a:lnSpc>
              <a:spcBef>
                <a:spcPct val="0"/>
              </a:spcBef>
            </a:pPr>
            <a:r>
              <a:rPr lang="en-US" sz="3299" spc="29">
                <a:solidFill>
                  <a:srgbClr val="000000"/>
                </a:solidFill>
                <a:latin typeface="TT Rounds Condensed Bold"/>
                <a:ea typeface="TT Rounds Condensed Bold"/>
                <a:cs typeface="TT Rounds Condensed Bold"/>
                <a:sym typeface="TT Rounds Condensed Bold"/>
              </a:rPr>
              <a:t>Base Model:</a:t>
            </a:r>
          </a:p>
          <a:p>
            <a:pPr algn="l">
              <a:lnSpc>
                <a:spcPts val="3240"/>
              </a:lnSpc>
              <a:spcBef>
                <a:spcPct val="0"/>
              </a:spcBef>
            </a:pPr>
            <a:endParaRPr lang="en-US" sz="3299" spc="29">
              <a:solidFill>
                <a:srgbClr val="000000"/>
              </a:solidFill>
              <a:latin typeface="TT Rounds Condensed Bold"/>
              <a:ea typeface="TT Rounds Condensed Bold"/>
              <a:cs typeface="TT Rounds Condensed Bold"/>
              <a:sym typeface="TT Rounds Condensed Bold"/>
            </a:endParaRPr>
          </a:p>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MobileNetV2</a:t>
            </a:r>
            <a:r>
              <a:rPr lang="en-US" sz="2700" spc="24">
                <a:solidFill>
                  <a:srgbClr val="000000"/>
                </a:solidFill>
                <a:latin typeface="TT Rounds Condensed"/>
                <a:ea typeface="TT Rounds Condensed"/>
                <a:cs typeface="TT Rounds Condensed"/>
                <a:sym typeface="TT Rounds Condensed"/>
              </a:rPr>
              <a:t>: Utilized as the base model for its efficiency and accuracy in image classification tasks.</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Untrainable Layers</a:t>
            </a:r>
            <a:r>
              <a:rPr lang="en-US" sz="2700" spc="24">
                <a:solidFill>
                  <a:srgbClr val="000000"/>
                </a:solidFill>
                <a:latin typeface="TT Rounds Condensed"/>
                <a:ea typeface="TT Rounds Condensed"/>
                <a:cs typeface="TT Rounds Condensed"/>
                <a:sym typeface="TT Rounds Condensed"/>
              </a:rPr>
              <a:t>: Layers 1 to 13 are set as untrainable to leverage pre-trained features from ImageNet.</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a:p>
            <a:pPr marL="582930" lvl="1" indent="-291465" algn="l">
              <a:lnSpc>
                <a:spcPts val="3240"/>
              </a:lnSpc>
              <a:spcBef>
                <a:spcPct val="0"/>
              </a:spcBef>
              <a:buFont typeface="Arial"/>
              <a:buChar char="•"/>
            </a:pPr>
            <a:r>
              <a:rPr lang="en-US" sz="2700" spc="24">
                <a:solidFill>
                  <a:srgbClr val="000000"/>
                </a:solidFill>
                <a:latin typeface="TT Rounds Condensed Bold"/>
                <a:ea typeface="TT Rounds Condensed Bold"/>
                <a:cs typeface="TT Rounds Condensed Bold"/>
                <a:sym typeface="TT Rounds Condensed Bold"/>
              </a:rPr>
              <a:t>Trainable Layers</a:t>
            </a:r>
            <a:r>
              <a:rPr lang="en-US" sz="2700" spc="24">
                <a:solidFill>
                  <a:srgbClr val="000000"/>
                </a:solidFill>
                <a:latin typeface="TT Rounds Condensed"/>
                <a:ea typeface="TT Rounds Condensed"/>
                <a:cs typeface="TT Rounds Condensed"/>
                <a:sym typeface="TT Rounds Condensed"/>
              </a:rPr>
              <a:t>:Layers 14 to 53 are set as trainable to fine-tune the model on our specific dataset.</a:t>
            </a:r>
          </a:p>
          <a:p>
            <a:pPr algn="l">
              <a:lnSpc>
                <a:spcPts val="3240"/>
              </a:lnSpc>
              <a:spcBef>
                <a:spcPct val="0"/>
              </a:spcBef>
            </a:pPr>
            <a:endParaRPr lang="en-US" sz="2700" spc="24">
              <a:solidFill>
                <a:srgbClr val="000000"/>
              </a:solidFill>
              <a:latin typeface="TT Rounds Condensed"/>
              <a:ea typeface="TT Rounds Condensed"/>
              <a:cs typeface="TT Rounds Condensed"/>
              <a:sym typeface="TT Rounds Condensed"/>
            </a:endParaRPr>
          </a:p>
        </p:txBody>
      </p:sp>
      <p:sp>
        <p:nvSpPr>
          <p:cNvPr id="8" name="TextBox 8"/>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700601"/>
          </a:xfrm>
          <a:custGeom>
            <a:avLst/>
            <a:gdLst/>
            <a:ahLst/>
            <a:cxnLst/>
            <a:rect l="l" t="t" r="r" b="b"/>
            <a:pathLst>
              <a:path w="18288000" h="1700601">
                <a:moveTo>
                  <a:pt x="0" y="0"/>
                </a:moveTo>
                <a:lnTo>
                  <a:pt x="18288000" y="0"/>
                </a:lnTo>
                <a:lnTo>
                  <a:pt x="18288000" y="1700601"/>
                </a:lnTo>
                <a:lnTo>
                  <a:pt x="0" y="1700601"/>
                </a:lnTo>
                <a:lnTo>
                  <a:pt x="0" y="0"/>
                </a:lnTo>
                <a:close/>
              </a:path>
            </a:pathLst>
          </a:custGeom>
          <a:blipFill>
            <a:blip r:embed="rId2"/>
            <a:stretch>
              <a:fillRect/>
            </a:stretch>
          </a:blipFill>
        </p:spPr>
      </p:sp>
      <p:sp>
        <p:nvSpPr>
          <p:cNvPr id="3" name="Freeform 3"/>
          <p:cNvSpPr/>
          <p:nvPr/>
        </p:nvSpPr>
        <p:spPr>
          <a:xfrm>
            <a:off x="0" y="9423000"/>
            <a:ext cx="18288000" cy="864000"/>
          </a:xfrm>
          <a:custGeom>
            <a:avLst/>
            <a:gdLst/>
            <a:ahLst/>
            <a:cxnLst/>
            <a:rect l="l" t="t" r="r" b="b"/>
            <a:pathLst>
              <a:path w="18288000" h="864000">
                <a:moveTo>
                  <a:pt x="0" y="0"/>
                </a:moveTo>
                <a:lnTo>
                  <a:pt x="18288000" y="0"/>
                </a:lnTo>
                <a:lnTo>
                  <a:pt x="18288000" y="864000"/>
                </a:lnTo>
                <a:lnTo>
                  <a:pt x="0" y="864000"/>
                </a:lnTo>
                <a:lnTo>
                  <a:pt x="0" y="0"/>
                </a:lnTo>
                <a:close/>
              </a:path>
            </a:pathLst>
          </a:custGeom>
          <a:blipFill>
            <a:blip r:embed="rId3"/>
            <a:stretch>
              <a:fillRect/>
            </a:stretch>
          </a:blipFill>
        </p:spPr>
      </p:sp>
      <p:sp>
        <p:nvSpPr>
          <p:cNvPr id="4" name="Freeform 4"/>
          <p:cNvSpPr/>
          <p:nvPr/>
        </p:nvSpPr>
        <p:spPr>
          <a:xfrm>
            <a:off x="2850660" y="4581058"/>
            <a:ext cx="10836961" cy="4677242"/>
          </a:xfrm>
          <a:custGeom>
            <a:avLst/>
            <a:gdLst/>
            <a:ahLst/>
            <a:cxnLst/>
            <a:rect l="l" t="t" r="r" b="b"/>
            <a:pathLst>
              <a:path w="10836961" h="4677242">
                <a:moveTo>
                  <a:pt x="0" y="0"/>
                </a:moveTo>
                <a:lnTo>
                  <a:pt x="10836960" y="0"/>
                </a:lnTo>
                <a:lnTo>
                  <a:pt x="10836960" y="4677242"/>
                </a:lnTo>
                <a:lnTo>
                  <a:pt x="0" y="4677242"/>
                </a:lnTo>
                <a:lnTo>
                  <a:pt x="0" y="0"/>
                </a:lnTo>
                <a:close/>
              </a:path>
            </a:pathLst>
          </a:custGeom>
          <a:blipFill>
            <a:blip r:embed="rId4"/>
            <a:stretch>
              <a:fillRect t="-1810" b="-1810"/>
            </a:stretch>
          </a:blipFill>
        </p:spPr>
      </p:sp>
      <p:sp>
        <p:nvSpPr>
          <p:cNvPr id="5" name="TextBox 5"/>
          <p:cNvSpPr txBox="1"/>
          <p:nvPr/>
        </p:nvSpPr>
        <p:spPr>
          <a:xfrm>
            <a:off x="3520440" y="886495"/>
            <a:ext cx="3905026" cy="472083"/>
          </a:xfrm>
          <a:prstGeom prst="rect">
            <a:avLst/>
          </a:prstGeom>
        </p:spPr>
        <p:txBody>
          <a:bodyPr lIns="0" tIns="0" rIns="0" bIns="0" rtlCol="0" anchor="t">
            <a:spAutoFit/>
          </a:bodyPr>
          <a:lstStyle/>
          <a:p>
            <a:pPr algn="l">
              <a:lnSpc>
                <a:spcPts val="3240"/>
              </a:lnSpc>
            </a:pPr>
            <a:r>
              <a:rPr lang="en-US" sz="2700" spc="25">
                <a:solidFill>
                  <a:srgbClr val="000000"/>
                </a:solidFill>
                <a:latin typeface="TT Rounds Condensed"/>
                <a:ea typeface="TT Rounds Condensed"/>
                <a:cs typeface="TT Rounds Condensed"/>
                <a:sym typeface="TT Rounds Condensed"/>
              </a:rPr>
              <a:t>          USRF - 2024</a:t>
            </a:r>
          </a:p>
        </p:txBody>
      </p:sp>
      <p:sp>
        <p:nvSpPr>
          <p:cNvPr id="6" name="TextBox 6"/>
          <p:cNvSpPr txBox="1"/>
          <p:nvPr/>
        </p:nvSpPr>
        <p:spPr>
          <a:xfrm>
            <a:off x="385992" y="2017988"/>
            <a:ext cx="14953688" cy="2941932"/>
          </a:xfrm>
          <a:prstGeom prst="rect">
            <a:avLst/>
          </a:prstGeom>
        </p:spPr>
        <p:txBody>
          <a:bodyPr lIns="0" tIns="0" rIns="0" bIns="0" rtlCol="0" anchor="t">
            <a:spAutoFit/>
          </a:bodyPr>
          <a:lstStyle/>
          <a:p>
            <a:pPr algn="l">
              <a:lnSpc>
                <a:spcPts val="2920"/>
              </a:lnSpc>
            </a:pPr>
            <a:r>
              <a:rPr lang="en-US" sz="2179" spc="19">
                <a:solidFill>
                  <a:srgbClr val="000000"/>
                </a:solidFill>
                <a:latin typeface="TT Rounds Condensed Bold"/>
                <a:ea typeface="TT Rounds Condensed Bold"/>
                <a:cs typeface="TT Rounds Condensed Bold"/>
                <a:sym typeface="TT Rounds Condensed Bold"/>
              </a:rPr>
              <a:t>Attention Mechanism:</a:t>
            </a:r>
          </a:p>
          <a:p>
            <a:pPr algn="l">
              <a:lnSpc>
                <a:spcPts val="2543"/>
              </a:lnSpc>
            </a:pPr>
            <a:r>
              <a:rPr lang="en-US" sz="1898" spc="17">
                <a:solidFill>
                  <a:srgbClr val="000000"/>
                </a:solidFill>
                <a:latin typeface="TT Rounds Condensed"/>
                <a:ea typeface="TT Rounds Condensed"/>
                <a:cs typeface="TT Rounds Condensed"/>
                <a:sym typeface="TT Rounds Condensed"/>
              </a:rPr>
              <a:t>            </a:t>
            </a:r>
          </a:p>
          <a:p>
            <a:pPr algn="l">
              <a:lnSpc>
                <a:spcPts val="2543"/>
              </a:lnSpc>
            </a:pPr>
            <a:r>
              <a:rPr lang="en-US" sz="1898" spc="17">
                <a:solidFill>
                  <a:srgbClr val="000000"/>
                </a:solidFill>
                <a:latin typeface="TT Rounds Condensed Bold"/>
                <a:ea typeface="TT Rounds Condensed Bold"/>
                <a:cs typeface="TT Rounds Condensed Bold"/>
                <a:sym typeface="TT Rounds Condensed Bold"/>
              </a:rPr>
              <a:t> Multi-Head Attention Layer:</a:t>
            </a:r>
          </a:p>
          <a:p>
            <a:pPr marL="409871" lvl="1" indent="-204935" algn="l">
              <a:lnSpc>
                <a:spcPts val="2543"/>
              </a:lnSpc>
              <a:buFont typeface="Arial"/>
              <a:buChar char="•"/>
            </a:pPr>
            <a:r>
              <a:rPr lang="en-US" sz="1898" spc="56">
                <a:solidFill>
                  <a:srgbClr val="000000"/>
                </a:solidFill>
                <a:latin typeface="TT Rounds Condensed"/>
                <a:ea typeface="TT Rounds Condensed"/>
                <a:cs typeface="TT Rounds Condensed"/>
                <a:sym typeface="TT Rounds Condensed"/>
              </a:rPr>
              <a:t>  </a:t>
            </a:r>
            <a:r>
              <a:rPr lang="en-US" sz="1898" spc="56">
                <a:solidFill>
                  <a:srgbClr val="000000"/>
                </a:solidFill>
                <a:latin typeface="TT Rounds Condensed Bold"/>
                <a:ea typeface="TT Rounds Condensed Bold"/>
                <a:cs typeface="TT Rounds Condensed Bold"/>
                <a:sym typeface="TT Rounds Condensed Bold"/>
              </a:rPr>
              <a:t>Heads</a:t>
            </a:r>
            <a:r>
              <a:rPr lang="en-US" sz="1898" spc="56">
                <a:solidFill>
                  <a:srgbClr val="000000"/>
                </a:solidFill>
                <a:latin typeface="TT Rounds Condensed"/>
                <a:ea typeface="TT Rounds Condensed"/>
                <a:cs typeface="TT Rounds Condensed"/>
                <a:sym typeface="TT Rounds Condensed"/>
              </a:rPr>
              <a:t>: 24 attention heads.</a:t>
            </a:r>
          </a:p>
          <a:p>
            <a:pPr marL="409871" lvl="1" indent="-204935" algn="l">
              <a:lnSpc>
                <a:spcPts val="2543"/>
              </a:lnSpc>
              <a:buFont typeface="Arial"/>
              <a:buChar char="•"/>
            </a:pPr>
            <a:r>
              <a:rPr lang="en-US" sz="1898" spc="17">
                <a:solidFill>
                  <a:srgbClr val="000000"/>
                </a:solidFill>
                <a:latin typeface="TT Rounds Condensed Bold"/>
                <a:ea typeface="TT Rounds Condensed Bold"/>
                <a:cs typeface="TT Rounds Condensed Bold"/>
                <a:sym typeface="TT Rounds Condensed Bold"/>
              </a:rPr>
              <a:t>Key Dimensions:</a:t>
            </a:r>
            <a:r>
              <a:rPr lang="en-US" sz="1898" spc="17">
                <a:solidFill>
                  <a:srgbClr val="000000"/>
                </a:solidFill>
                <a:latin typeface="TT Rounds Condensed"/>
                <a:ea typeface="TT Rounds Condensed"/>
                <a:cs typeface="TT Rounds Condensed"/>
                <a:sym typeface="TT Rounds Condensed"/>
              </a:rPr>
              <a:t> 8 dimensions for each key.</a:t>
            </a:r>
          </a:p>
          <a:p>
            <a:pPr algn="l">
              <a:lnSpc>
                <a:spcPts val="2543"/>
              </a:lnSpc>
            </a:pPr>
            <a:endParaRPr lang="en-US" sz="1898" spc="17">
              <a:solidFill>
                <a:srgbClr val="000000"/>
              </a:solidFill>
              <a:latin typeface="TT Rounds Condensed"/>
              <a:ea typeface="TT Rounds Condensed"/>
              <a:cs typeface="TT Rounds Condensed"/>
              <a:sym typeface="TT Rounds Condensed"/>
            </a:endParaRPr>
          </a:p>
          <a:p>
            <a:pPr algn="l">
              <a:lnSpc>
                <a:spcPts val="2543"/>
              </a:lnSpc>
            </a:pPr>
            <a:r>
              <a:rPr lang="en-US" sz="1898" spc="17">
                <a:solidFill>
                  <a:srgbClr val="000000"/>
                </a:solidFill>
                <a:latin typeface="TT Rounds Condensed"/>
                <a:ea typeface="TT Rounds Condensed"/>
                <a:cs typeface="TT Rounds Condensed"/>
                <a:sym typeface="TT Rounds Condensed"/>
              </a:rPr>
              <a:t>This mechanism allows the model to focus on different parts of the image simultaneously, enhancing its ability to distinguish between biodegradable and non-biodegradable waste.</a:t>
            </a:r>
          </a:p>
          <a:p>
            <a:pPr algn="l">
              <a:lnSpc>
                <a:spcPts val="2543"/>
              </a:lnSpc>
            </a:pPr>
            <a:endParaRPr lang="en-US" sz="1898" spc="17">
              <a:solidFill>
                <a:srgbClr val="000000"/>
              </a:solidFill>
              <a:latin typeface="TT Rounds Condensed"/>
              <a:ea typeface="TT Rounds Condensed"/>
              <a:cs typeface="TT Rounds Condensed"/>
              <a:sym typeface="TT Rounds Condensed"/>
            </a:endParaRPr>
          </a:p>
        </p:txBody>
      </p:sp>
      <p:sp>
        <p:nvSpPr>
          <p:cNvPr id="7" name="TextBox 7"/>
          <p:cNvSpPr txBox="1"/>
          <p:nvPr/>
        </p:nvSpPr>
        <p:spPr>
          <a:xfrm>
            <a:off x="9748456" y="840775"/>
            <a:ext cx="3241119" cy="419100"/>
          </a:xfrm>
          <a:prstGeom prst="rect">
            <a:avLst/>
          </a:prstGeom>
        </p:spPr>
        <p:txBody>
          <a:bodyPr lIns="0" tIns="0" rIns="0" bIns="0" rtlCol="0" anchor="t">
            <a:spAutoFit/>
          </a:bodyPr>
          <a:lstStyle/>
          <a:p>
            <a:pPr algn="ctr">
              <a:lnSpc>
                <a:spcPts val="3240"/>
              </a:lnSpc>
              <a:spcBef>
                <a:spcPct val="0"/>
              </a:spcBef>
            </a:pPr>
            <a:r>
              <a:rPr lang="en-US" sz="2700" spc="25">
                <a:solidFill>
                  <a:srgbClr val="000000"/>
                </a:solidFill>
                <a:latin typeface="TT Rounds Condensed"/>
                <a:ea typeface="TT Rounds Condensed"/>
                <a:cs typeface="TT Rounds Condensed"/>
                <a:sym typeface="TT Rounds Condensed"/>
              </a:rPr>
              <a:t>USRF0006/USRF0015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1121</Words>
  <Application>Microsoft Office PowerPoint</Application>
  <PresentationFormat>Custom</PresentationFormat>
  <Paragraphs>130</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TT Rounds Condensed Bold</vt:lpstr>
      <vt:lpstr>TT Rounds Condensed</vt:lpstr>
      <vt:lpstr>Canva Sans Bold</vt:lpstr>
      <vt:lpstr>Nunito Bold Italics</vt:lpstr>
      <vt:lpstr>Canva Sans</vt:lpstr>
      <vt:lpstr>Arial</vt:lpstr>
      <vt:lpstr>Calibri</vt:lpstr>
      <vt:lpstr>Brittany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Deepfake PPT.pptx</dc:title>
  <cp:lastModifiedBy>Abhishek Kumar</cp:lastModifiedBy>
  <cp:revision>2</cp:revision>
  <dcterms:created xsi:type="dcterms:W3CDTF">2006-08-16T00:00:00Z</dcterms:created>
  <dcterms:modified xsi:type="dcterms:W3CDTF">2024-07-06T11:30:05Z</dcterms:modified>
  <dc:identifier>DAGKKChd_Is</dc:identifier>
</cp:coreProperties>
</file>